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57"/>
  </p:notesMasterIdLst>
  <p:sldIdLst>
    <p:sldId id="256" r:id="rId2"/>
    <p:sldId id="281" r:id="rId3"/>
    <p:sldId id="301" r:id="rId4"/>
    <p:sldId id="325" r:id="rId5"/>
    <p:sldId id="326" r:id="rId6"/>
    <p:sldId id="279" r:id="rId7"/>
    <p:sldId id="302" r:id="rId8"/>
    <p:sldId id="278" r:id="rId9"/>
    <p:sldId id="287" r:id="rId10"/>
    <p:sldId id="309" r:id="rId11"/>
    <p:sldId id="333" r:id="rId12"/>
    <p:sldId id="283" r:id="rId13"/>
    <p:sldId id="327" r:id="rId14"/>
    <p:sldId id="261" r:id="rId15"/>
    <p:sldId id="291" r:id="rId16"/>
    <p:sldId id="322" r:id="rId17"/>
    <p:sldId id="262" r:id="rId18"/>
    <p:sldId id="296" r:id="rId19"/>
    <p:sldId id="323" r:id="rId20"/>
    <p:sldId id="324" r:id="rId21"/>
    <p:sldId id="305" r:id="rId22"/>
    <p:sldId id="297" r:id="rId23"/>
    <p:sldId id="295" r:id="rId24"/>
    <p:sldId id="307" r:id="rId25"/>
    <p:sldId id="272" r:id="rId26"/>
    <p:sldId id="286" r:id="rId27"/>
    <p:sldId id="334" r:id="rId28"/>
    <p:sldId id="303" r:id="rId29"/>
    <p:sldId id="282" r:id="rId30"/>
    <p:sldId id="304" r:id="rId31"/>
    <p:sldId id="335" r:id="rId32"/>
    <p:sldId id="336" r:id="rId33"/>
    <p:sldId id="308" r:id="rId34"/>
    <p:sldId id="337" r:id="rId35"/>
    <p:sldId id="310" r:id="rId36"/>
    <p:sldId id="311" r:id="rId37"/>
    <p:sldId id="285" r:id="rId38"/>
    <p:sldId id="284" r:id="rId39"/>
    <p:sldId id="313" r:id="rId40"/>
    <p:sldId id="312" r:id="rId41"/>
    <p:sldId id="306" r:id="rId42"/>
    <p:sldId id="315" r:id="rId43"/>
    <p:sldId id="316" r:id="rId44"/>
    <p:sldId id="317" r:id="rId45"/>
    <p:sldId id="318" r:id="rId46"/>
    <p:sldId id="294" r:id="rId47"/>
    <p:sldId id="293" r:id="rId48"/>
    <p:sldId id="338" r:id="rId49"/>
    <p:sldId id="339" r:id="rId50"/>
    <p:sldId id="319" r:id="rId51"/>
    <p:sldId id="320" r:id="rId52"/>
    <p:sldId id="321" r:id="rId53"/>
    <p:sldId id="340" r:id="rId54"/>
    <p:sldId id="299" r:id="rId55"/>
    <p:sldId id="298"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0085" autoAdjust="0"/>
  </p:normalViewPr>
  <p:slideViewPr>
    <p:cSldViewPr>
      <p:cViewPr>
        <p:scale>
          <a:sx n="82" d="100"/>
          <a:sy n="82" d="100"/>
        </p:scale>
        <p:origin x="-1411" y="-221"/>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42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2CD34E-FCDD-4B65-8FCA-657FFF191EA5}" type="datetimeFigureOut">
              <a:rPr lang="en-GB" smtClean="0"/>
              <a:t>20/05/2021</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AE82D2-8F27-404F-8922-76FE39DA5BC3}" type="slidenum">
              <a:rPr lang="en-GB" smtClean="0"/>
              <a:t>‹#›</a:t>
            </a:fld>
            <a:endParaRPr lang="en-GB" dirty="0"/>
          </a:p>
        </p:txBody>
      </p:sp>
    </p:spTree>
    <p:extLst>
      <p:ext uri="{BB962C8B-B14F-4D97-AF65-F5344CB8AC3E}">
        <p14:creationId xmlns:p14="http://schemas.microsoft.com/office/powerpoint/2010/main" val="2291786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1</a:t>
            </a:fld>
            <a:endParaRPr lang="en-GB" dirty="0"/>
          </a:p>
        </p:txBody>
      </p:sp>
    </p:spTree>
    <p:extLst>
      <p:ext uri="{BB962C8B-B14F-4D97-AF65-F5344CB8AC3E}">
        <p14:creationId xmlns:p14="http://schemas.microsoft.com/office/powerpoint/2010/main" val="4015556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10</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11</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12</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13</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14</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15</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16</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17</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18</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19</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2</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20</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21</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22</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23</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24</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25</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26</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27</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28</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29</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3</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30</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31</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32</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33</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34</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35</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36</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37</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38</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39</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4</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40</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41</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42</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43</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44</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45</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46</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47</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48</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49</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5</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50</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51</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52</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53</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54</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55</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6</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7</a:t>
            </a:fld>
            <a:endParaRPr lang="en-GB" dirty="0"/>
          </a:p>
        </p:txBody>
      </p:sp>
    </p:spTree>
    <p:extLst>
      <p:ext uri="{BB962C8B-B14F-4D97-AF65-F5344CB8AC3E}">
        <p14:creationId xmlns:p14="http://schemas.microsoft.com/office/powerpoint/2010/main" val="1069974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8</a:t>
            </a:fld>
            <a:endParaRPr lang="en-GB" dirty="0"/>
          </a:p>
        </p:txBody>
      </p:sp>
    </p:spTree>
    <p:extLst>
      <p:ext uri="{BB962C8B-B14F-4D97-AF65-F5344CB8AC3E}">
        <p14:creationId xmlns:p14="http://schemas.microsoft.com/office/powerpoint/2010/main" val="1544125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82D2-8F27-404F-8922-76FE39DA5BC3}" type="slidenum">
              <a:rPr lang="en-GB" smtClean="0"/>
              <a:t>9</a:t>
            </a:fld>
            <a:endParaRPr lang="en-GB" dirty="0"/>
          </a:p>
        </p:txBody>
      </p:sp>
    </p:spTree>
    <p:extLst>
      <p:ext uri="{BB962C8B-B14F-4D97-AF65-F5344CB8AC3E}">
        <p14:creationId xmlns:p14="http://schemas.microsoft.com/office/powerpoint/2010/main" val="1069974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6F4F169-FB3E-4BA8-982C-C7D74A6A23F7}" type="datetime1">
              <a:rPr lang="en-GB" smtClean="0"/>
              <a:t>20/05/2021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8E8AC64-1641-404E-8BAE-13DAF7CC988D}" type="slidenum">
              <a:rPr lang="en-GB" smtClean="0"/>
              <a:t>‹#›</a:t>
            </a:fld>
            <a:endParaRPr lang="en-GB" dirty="0"/>
          </a:p>
        </p:txBody>
      </p:sp>
    </p:spTree>
    <p:extLst>
      <p:ext uri="{BB962C8B-B14F-4D97-AF65-F5344CB8AC3E}">
        <p14:creationId xmlns:p14="http://schemas.microsoft.com/office/powerpoint/2010/main" val="2705302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28E34D-2A31-4CA7-A4B1-2C78A829E76A}" type="datetime1">
              <a:rPr lang="en-GB" smtClean="0"/>
              <a:t>20/05/2021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8E8AC64-1641-404E-8BAE-13DAF7CC988D}" type="slidenum">
              <a:rPr lang="en-GB" smtClean="0"/>
              <a:t>‹#›</a:t>
            </a:fld>
            <a:endParaRPr lang="en-GB" dirty="0"/>
          </a:p>
        </p:txBody>
      </p:sp>
    </p:spTree>
    <p:extLst>
      <p:ext uri="{BB962C8B-B14F-4D97-AF65-F5344CB8AC3E}">
        <p14:creationId xmlns:p14="http://schemas.microsoft.com/office/powerpoint/2010/main" val="3220709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6F3BC5-9B5C-455D-925C-2060CD1D073D}" type="datetime1">
              <a:rPr lang="en-GB" smtClean="0"/>
              <a:t>20/05/2021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8E8AC64-1641-404E-8BAE-13DAF7CC988D}" type="slidenum">
              <a:rPr lang="en-GB" smtClean="0"/>
              <a:t>‹#›</a:t>
            </a:fld>
            <a:endParaRPr lang="en-GB" dirty="0"/>
          </a:p>
        </p:txBody>
      </p:sp>
    </p:spTree>
    <p:extLst>
      <p:ext uri="{BB962C8B-B14F-4D97-AF65-F5344CB8AC3E}">
        <p14:creationId xmlns:p14="http://schemas.microsoft.com/office/powerpoint/2010/main" val="4190258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9EF57F-0266-41BC-9A82-84C4990398F5}" type="datetime1">
              <a:rPr lang="en-GB" smtClean="0"/>
              <a:t>20/05/2021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8E8AC64-1641-404E-8BAE-13DAF7CC988D}" type="slidenum">
              <a:rPr lang="en-GB" smtClean="0"/>
              <a:t>‹#›</a:t>
            </a:fld>
            <a:endParaRPr lang="en-GB" dirty="0"/>
          </a:p>
        </p:txBody>
      </p:sp>
    </p:spTree>
    <p:extLst>
      <p:ext uri="{BB962C8B-B14F-4D97-AF65-F5344CB8AC3E}">
        <p14:creationId xmlns:p14="http://schemas.microsoft.com/office/powerpoint/2010/main" val="2336417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203148-079A-4A77-9838-4E4F357C7478}" type="datetime1">
              <a:rPr lang="en-GB" smtClean="0"/>
              <a:t>20/05/2021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8E8AC64-1641-404E-8BAE-13DAF7CC988D}" type="slidenum">
              <a:rPr lang="en-GB" smtClean="0"/>
              <a:t>‹#›</a:t>
            </a:fld>
            <a:endParaRPr lang="en-GB" dirty="0"/>
          </a:p>
        </p:txBody>
      </p:sp>
    </p:spTree>
    <p:extLst>
      <p:ext uri="{BB962C8B-B14F-4D97-AF65-F5344CB8AC3E}">
        <p14:creationId xmlns:p14="http://schemas.microsoft.com/office/powerpoint/2010/main" val="3432367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C8B6F45-04D7-449B-AD2B-61953091F678}" type="datetime1">
              <a:rPr lang="en-GB" smtClean="0"/>
              <a:t>20/05/2021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8E8AC64-1641-404E-8BAE-13DAF7CC988D}" type="slidenum">
              <a:rPr lang="en-GB" smtClean="0"/>
              <a:t>‹#›</a:t>
            </a:fld>
            <a:endParaRPr lang="en-GB" dirty="0"/>
          </a:p>
        </p:txBody>
      </p:sp>
    </p:spTree>
    <p:extLst>
      <p:ext uri="{BB962C8B-B14F-4D97-AF65-F5344CB8AC3E}">
        <p14:creationId xmlns:p14="http://schemas.microsoft.com/office/powerpoint/2010/main" val="3770400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15D1FB1-FBC1-46D3-92D2-DCBF40DA99E6}" type="datetime1">
              <a:rPr lang="en-GB" smtClean="0"/>
              <a:t>20/05/2021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8E8AC64-1641-404E-8BAE-13DAF7CC988D}" type="slidenum">
              <a:rPr lang="en-GB" smtClean="0"/>
              <a:t>‹#›</a:t>
            </a:fld>
            <a:endParaRPr lang="en-GB" dirty="0"/>
          </a:p>
        </p:txBody>
      </p:sp>
    </p:spTree>
    <p:extLst>
      <p:ext uri="{BB962C8B-B14F-4D97-AF65-F5344CB8AC3E}">
        <p14:creationId xmlns:p14="http://schemas.microsoft.com/office/powerpoint/2010/main" val="3263115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60F0E9-7FA6-4DAD-B6D5-BE2FC5BE3172}" type="datetime1">
              <a:rPr lang="en-GB" smtClean="0"/>
              <a:t>20/05/2021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8E8AC64-1641-404E-8BAE-13DAF7CC988D}" type="slidenum">
              <a:rPr lang="en-GB" smtClean="0"/>
              <a:t>‹#›</a:t>
            </a:fld>
            <a:endParaRPr lang="en-GB" dirty="0"/>
          </a:p>
        </p:txBody>
      </p:sp>
    </p:spTree>
    <p:extLst>
      <p:ext uri="{BB962C8B-B14F-4D97-AF65-F5344CB8AC3E}">
        <p14:creationId xmlns:p14="http://schemas.microsoft.com/office/powerpoint/2010/main" val="1694220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7A0926-E3F6-4716-9E0A-CD12766A5A33}" type="datetime1">
              <a:rPr lang="en-GB" smtClean="0"/>
              <a:t>20/05/2021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8E8AC64-1641-404E-8BAE-13DAF7CC988D}" type="slidenum">
              <a:rPr lang="en-GB" smtClean="0"/>
              <a:t>‹#›</a:t>
            </a:fld>
            <a:endParaRPr lang="en-GB" dirty="0"/>
          </a:p>
        </p:txBody>
      </p:sp>
    </p:spTree>
    <p:extLst>
      <p:ext uri="{BB962C8B-B14F-4D97-AF65-F5344CB8AC3E}">
        <p14:creationId xmlns:p14="http://schemas.microsoft.com/office/powerpoint/2010/main" val="2862071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757E3-E40F-4C27-A8BA-342312181D71}" type="datetime1">
              <a:rPr lang="en-GB" smtClean="0"/>
              <a:t>20/05/2021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8E8AC64-1641-404E-8BAE-13DAF7CC988D}" type="slidenum">
              <a:rPr lang="en-GB" smtClean="0"/>
              <a:t>‹#›</a:t>
            </a:fld>
            <a:endParaRPr lang="en-GB" dirty="0"/>
          </a:p>
        </p:txBody>
      </p:sp>
    </p:spTree>
    <p:extLst>
      <p:ext uri="{BB962C8B-B14F-4D97-AF65-F5344CB8AC3E}">
        <p14:creationId xmlns:p14="http://schemas.microsoft.com/office/powerpoint/2010/main" val="3099315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6E71CC-AD31-411E-89DA-2A33B51535D6}" type="datetime1">
              <a:rPr lang="en-GB" smtClean="0"/>
              <a:t>20/05/2021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8E8AC64-1641-404E-8BAE-13DAF7CC988D}" type="slidenum">
              <a:rPr lang="en-GB" smtClean="0"/>
              <a:t>‹#›</a:t>
            </a:fld>
            <a:endParaRPr lang="en-GB" dirty="0"/>
          </a:p>
        </p:txBody>
      </p:sp>
    </p:spTree>
    <p:extLst>
      <p:ext uri="{BB962C8B-B14F-4D97-AF65-F5344CB8AC3E}">
        <p14:creationId xmlns:p14="http://schemas.microsoft.com/office/powerpoint/2010/main" val="3826076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A547C-0A35-4C18-9987-F34DA3729871}" type="datetime1">
              <a:rPr lang="en-GB" smtClean="0"/>
              <a:t>20/05/2021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E8AC64-1641-404E-8BAE-13DAF7CC988D}" type="slidenum">
              <a:rPr lang="en-GB" smtClean="0"/>
              <a:t>‹#›</a:t>
            </a:fld>
            <a:endParaRPr lang="en-GB" dirty="0"/>
          </a:p>
        </p:txBody>
      </p:sp>
    </p:spTree>
    <p:extLst>
      <p:ext uri="{BB962C8B-B14F-4D97-AF65-F5344CB8AC3E}">
        <p14:creationId xmlns:p14="http://schemas.microsoft.com/office/powerpoint/2010/main" val="2678448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016/J.JSS.2010.12.010"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CAcQjRw&amp;url=http://buzzkenya.com/interesting-questions-ask-people/&amp;ei=vX6kVNOmGM6y7QbMqYHoDg&amp;psig=AFQjCNHtrdHmGb8UakSb4eYwBqVONU6W6w&amp;ust=1420152879546775"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CAcQjRw&amp;url=http://buzzkenya.com/interesting-questions-ask-people/&amp;ei=vX6kVNOmGM6y7QbMqYHoDg&amp;psig=AFQjCNHtrdHmGb8UakSb4eYwBqVONU6W6w&amp;ust=1420152879546775"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13162"/>
            <a:ext cx="9144000" cy="84483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Rectangle 4"/>
          <p:cNvSpPr/>
          <p:nvPr/>
        </p:nvSpPr>
        <p:spPr>
          <a:xfrm>
            <a:off x="0" y="-62861"/>
            <a:ext cx="9167664" cy="1858531"/>
          </a:xfrm>
          <a:prstGeom prst="rect">
            <a:avLst/>
          </a:prstGeom>
          <a:solidFill>
            <a:schemeClr val="tx1">
              <a:lumMod val="85000"/>
              <a:lumOff val="1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000" dirty="0"/>
          </a:p>
        </p:txBody>
      </p:sp>
      <p:sp>
        <p:nvSpPr>
          <p:cNvPr id="6" name="Rectangle 5"/>
          <p:cNvSpPr/>
          <p:nvPr/>
        </p:nvSpPr>
        <p:spPr>
          <a:xfrm>
            <a:off x="180414" y="2996952"/>
            <a:ext cx="8761056" cy="3016210"/>
          </a:xfrm>
          <a:prstGeom prst="rect">
            <a:avLst/>
          </a:prstGeom>
        </p:spPr>
        <p:txBody>
          <a:bodyPr wrap="square">
            <a:spAutoFit/>
          </a:bodyPr>
          <a:lstStyle/>
          <a:p>
            <a:pPr algn="just"/>
            <a:r>
              <a:rPr lang="en-US" sz="2400" b="1" dirty="0"/>
              <a:t>The Impact of Perceived Organisational Support on Employees’ Work Outcomes in Sri Lanka and The United Arab Emirates ; a Comparative Study in Information Technology Offshoring Industry</a:t>
            </a:r>
            <a:r>
              <a:rPr lang="en-US" sz="2400" b="1" dirty="0" smtClean="0"/>
              <a:t>.</a:t>
            </a:r>
          </a:p>
          <a:p>
            <a:pPr algn="just"/>
            <a:endParaRPr lang="en-US" sz="2400" b="1" dirty="0" smtClean="0"/>
          </a:p>
          <a:p>
            <a:pPr algn="just"/>
            <a:r>
              <a:rPr lang="en-GB" sz="1000" b="1" i="1" dirty="0">
                <a:latin typeface="Arial" panose="020B0604020202020204" pitchFamily="34" charset="0"/>
                <a:cs typeface="Arial" panose="020B0604020202020204" pitchFamily="34" charset="0"/>
              </a:rPr>
              <a:t>- We invite comments. Please cite the authors in any publications relating to this paper.  </a:t>
            </a:r>
          </a:p>
          <a:p>
            <a:endParaRPr lang="en-GB" sz="1000" b="1" i="1" dirty="0">
              <a:latin typeface="Arial" panose="020B0604020202020204" pitchFamily="34" charset="0"/>
              <a:cs typeface="Arial" panose="020B0604020202020204" pitchFamily="34" charset="0"/>
            </a:endParaRPr>
          </a:p>
          <a:p>
            <a:pPr algn="r"/>
            <a:endParaRPr lang="en-GB" sz="1400" b="1" dirty="0">
              <a:solidFill>
                <a:schemeClr val="tx2">
                  <a:lumMod val="50000"/>
                </a:schemeClr>
              </a:solidFill>
            </a:endParaRPr>
          </a:p>
          <a:p>
            <a:pPr algn="r"/>
            <a:endParaRPr lang="en-GB" sz="2000" dirty="0"/>
          </a:p>
          <a:p>
            <a:pPr algn="r"/>
            <a:endParaRPr lang="en-GB" sz="2000" dirty="0"/>
          </a:p>
          <a:p>
            <a:pPr algn="r"/>
            <a:r>
              <a:rPr lang="en-GB" sz="1200" b="1" i="1" dirty="0" smtClean="0">
                <a:solidFill>
                  <a:schemeClr val="accent6">
                    <a:lumMod val="75000"/>
                  </a:schemeClr>
                </a:solidFill>
                <a:latin typeface="Arial" panose="020B0604020202020204" pitchFamily="34" charset="0"/>
                <a:cs typeface="Arial" panose="020B0604020202020204" pitchFamily="34" charset="0"/>
              </a:rPr>
              <a:t>Ashmel </a:t>
            </a:r>
            <a:r>
              <a:rPr lang="en-GB" sz="1200" b="1" i="1" dirty="0">
                <a:solidFill>
                  <a:schemeClr val="accent6">
                    <a:lumMod val="75000"/>
                  </a:schemeClr>
                </a:solidFill>
                <a:latin typeface="Arial" panose="020B0604020202020204" pitchFamily="34" charset="0"/>
                <a:cs typeface="Arial" panose="020B0604020202020204" pitchFamily="34" charset="0"/>
              </a:rPr>
              <a:t>Hashim and Prof. Robin Matthews</a:t>
            </a:r>
            <a:r>
              <a:rPr lang="en-GB" sz="2000" dirty="0">
                <a:solidFill>
                  <a:schemeClr val="accent6">
                    <a:lumMod val="75000"/>
                  </a:schemeClr>
                </a:solidFill>
              </a:rPr>
              <a:t>  </a:t>
            </a:r>
          </a:p>
        </p:txBody>
      </p:sp>
      <p:pic>
        <p:nvPicPr>
          <p:cNvPr id="2061" name="Picture 13" descr="Work Outcome Animated Word Cloud, Stock Footage Video (100% Royalty-free)  32833993 | Shutterst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8372" y="-62863"/>
            <a:ext cx="3113207" cy="1858531"/>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862"/>
            <a:ext cx="3347864" cy="1858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hloe Ho - Mortgage - THE COMPLETE MORTGAGE SHOP LIMITED | Linked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7864" y="-62862"/>
            <a:ext cx="2808312" cy="185853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Cardiff Metropolitan University - Study in Cardif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Cardiff Metropolitan University - Study in Cardif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8"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013161"/>
            <a:ext cx="2411760" cy="83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1864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861463"/>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Content Placeholder 2"/>
          <p:cNvSpPr txBox="1">
            <a:spLocks/>
          </p:cNvSpPr>
          <p:nvPr/>
        </p:nvSpPr>
        <p:spPr>
          <a:xfrm>
            <a:off x="238892" y="1268760"/>
            <a:ext cx="8562975" cy="46207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Clr>
                <a:srgbClr val="FFC000"/>
              </a:buClr>
              <a:buFont typeface="Arial" pitchFamily="34" charset="0"/>
              <a:buChar char="•"/>
            </a:pPr>
            <a:endParaRPr lang="en-US" sz="1800" dirty="0">
              <a:solidFill>
                <a:schemeClr val="bg2">
                  <a:lumMod val="10000"/>
                </a:schemeClr>
              </a:solidFill>
            </a:endParaRPr>
          </a:p>
        </p:txBody>
      </p:sp>
      <p:sp>
        <p:nvSpPr>
          <p:cNvPr id="2" name="Rectangle 1"/>
          <p:cNvSpPr/>
          <p:nvPr/>
        </p:nvSpPr>
        <p:spPr>
          <a:xfrm>
            <a:off x="217883" y="5559097"/>
            <a:ext cx="7947756" cy="646331"/>
          </a:xfrm>
          <a:prstGeom prst="rect">
            <a:avLst/>
          </a:prstGeom>
        </p:spPr>
        <p:txBody>
          <a:bodyPr wrap="square">
            <a:spAutoFit/>
          </a:bodyPr>
          <a:lstStyle/>
          <a:p>
            <a:pPr marL="285750" indent="-285750" algn="just">
              <a:buClr>
                <a:srgbClr val="FFC000"/>
              </a:buClr>
              <a:buSzPct val="150000"/>
              <a:buFont typeface="Arial" panose="020B0604020202020204" pitchFamily="34" charset="0"/>
              <a:buChar char="•"/>
            </a:pPr>
            <a:r>
              <a:rPr lang="en-GB" dirty="0"/>
              <a:t>The conceptual framework depicts the antecedents of POS, POS itself and outcomes of POS that have been coherently integrated.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38" y="1052736"/>
            <a:ext cx="7789492" cy="4286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85104" y="237244"/>
            <a:ext cx="6253122" cy="523220"/>
          </a:xfrm>
          <a:prstGeom prst="rect">
            <a:avLst/>
          </a:prstGeom>
        </p:spPr>
        <p:txBody>
          <a:bodyPr wrap="none">
            <a:spAutoFit/>
          </a:bodyPr>
          <a:lstStyle/>
          <a:p>
            <a:pPr>
              <a:spcBef>
                <a:spcPct val="20000"/>
              </a:spcBef>
              <a:buClr>
                <a:srgbClr val="FFC000"/>
              </a:buClr>
            </a:pPr>
            <a:r>
              <a:rPr lang="en-GB" sz="2800" b="1" dirty="0" smtClean="0">
                <a:solidFill>
                  <a:schemeClr val="tx2">
                    <a:lumMod val="75000"/>
                  </a:schemeClr>
                </a:solidFill>
              </a:rPr>
              <a:t>Derived Conceptual Model Path Diagram</a:t>
            </a:r>
            <a:endParaRPr lang="en-GB" sz="2800" b="1" dirty="0">
              <a:solidFill>
                <a:srgbClr val="C00000"/>
              </a:solidFill>
            </a:endParaRPr>
          </a:p>
        </p:txBody>
      </p:sp>
      <p:pic>
        <p:nvPicPr>
          <p:cNvPr id="8"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37312"/>
            <a:ext cx="2195736" cy="61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5550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1004581"/>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61165"/>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Content Placeholder 2"/>
          <p:cNvSpPr txBox="1">
            <a:spLocks/>
          </p:cNvSpPr>
          <p:nvPr/>
        </p:nvSpPr>
        <p:spPr>
          <a:xfrm>
            <a:off x="238892" y="1268760"/>
            <a:ext cx="8562975" cy="46207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Clr>
                <a:srgbClr val="FFC000"/>
              </a:buClr>
              <a:buFont typeface="Arial" pitchFamily="34" charset="0"/>
              <a:buChar char="•"/>
            </a:pPr>
            <a:endParaRPr lang="en-US" sz="1800" dirty="0">
              <a:solidFill>
                <a:schemeClr val="bg2">
                  <a:lumMod val="10000"/>
                </a:schemeClr>
              </a:solidFill>
            </a:endParaRPr>
          </a:p>
        </p:txBody>
      </p:sp>
      <p:sp>
        <p:nvSpPr>
          <p:cNvPr id="10" name="Rectangle 9"/>
          <p:cNvSpPr/>
          <p:nvPr/>
        </p:nvSpPr>
        <p:spPr>
          <a:xfrm>
            <a:off x="193476" y="152400"/>
            <a:ext cx="5026120" cy="523220"/>
          </a:xfrm>
          <a:prstGeom prst="rect">
            <a:avLst/>
          </a:prstGeom>
        </p:spPr>
        <p:txBody>
          <a:bodyPr wrap="none">
            <a:spAutoFit/>
          </a:bodyPr>
          <a:lstStyle/>
          <a:p>
            <a:pPr>
              <a:spcBef>
                <a:spcPct val="20000"/>
              </a:spcBef>
              <a:buClr>
                <a:srgbClr val="FFC000"/>
              </a:buClr>
            </a:pPr>
            <a:r>
              <a:rPr lang="en-GB" sz="2800" b="1" dirty="0">
                <a:solidFill>
                  <a:schemeClr val="tx2">
                    <a:lumMod val="75000"/>
                  </a:schemeClr>
                </a:solidFill>
              </a:rPr>
              <a:t>The Vector Matric of SEM Model</a:t>
            </a:r>
          </a:p>
        </p:txBody>
      </p:sp>
      <p:grpSp>
        <p:nvGrpSpPr>
          <p:cNvPr id="18" name="Group 17"/>
          <p:cNvGrpSpPr/>
          <p:nvPr/>
        </p:nvGrpSpPr>
        <p:grpSpPr>
          <a:xfrm>
            <a:off x="395536" y="1218808"/>
            <a:ext cx="6443762" cy="1634783"/>
            <a:chOff x="144462" y="1794218"/>
            <a:chExt cx="6443762" cy="1634783"/>
          </a:xfrm>
        </p:grpSpPr>
        <p:sp>
          <p:nvSpPr>
            <p:cNvPr id="3" name="Text Box 826049"/>
            <p:cNvSpPr txBox="1">
              <a:spLocks noChangeArrowheads="1"/>
            </p:cNvSpPr>
            <p:nvPr/>
          </p:nvSpPr>
          <p:spPr bwMode="auto">
            <a:xfrm>
              <a:off x="144462" y="1794219"/>
              <a:ext cx="1512888" cy="1634782"/>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X</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(Xij)</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(260 x 14)</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 Box 826050"/>
            <p:cNvSpPr txBox="1">
              <a:spLocks noChangeArrowheads="1"/>
            </p:cNvSpPr>
            <p:nvPr/>
          </p:nvSpPr>
          <p:spPr bwMode="auto">
            <a:xfrm>
              <a:off x="1689100" y="2519279"/>
              <a:ext cx="392113" cy="782638"/>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826051"/>
            <p:cNvSpPr txBox="1">
              <a:spLocks noChangeArrowheads="1"/>
            </p:cNvSpPr>
            <p:nvPr/>
          </p:nvSpPr>
          <p:spPr bwMode="auto">
            <a:xfrm>
              <a:off x="2157413" y="1794218"/>
              <a:ext cx="1298575" cy="1634783"/>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eaLnBrk="1" fontAlgn="base" hangingPunct="1">
                <a:spcBef>
                  <a:spcPct val="0"/>
                </a:spcBef>
                <a:spcAft>
                  <a:spcPct val="0"/>
                </a:spcAft>
              </a:pPr>
              <a:r>
                <a:rPr lang="en-US" sz="2000" b="1" dirty="0">
                  <a:latin typeface="Arial" panose="020B0604020202020204" pitchFamily="34" charset="0"/>
                  <a:ea typeface="Calibri" pitchFamily="34" charset="0"/>
                  <a:cs typeface="Arial" panose="020B0604020202020204" pitchFamily="34" charset="0"/>
                </a:rPr>
                <a:t>ξ </a:t>
              </a:r>
            </a:p>
            <a:p>
              <a:pPr algn="ctr" eaLnBrk="0" fontAlgn="base" hangingPunct="0">
                <a:spcBef>
                  <a:spcPct val="0"/>
                </a:spcBef>
                <a:spcAft>
                  <a:spcPct val="0"/>
                </a:spcAft>
              </a:pPr>
              <a:r>
                <a:rPr lang="en-US" sz="2000" b="1" dirty="0">
                  <a:latin typeface="Arial" panose="020B0604020202020204" pitchFamily="34" charset="0"/>
                  <a:ea typeface="Calibri" pitchFamily="34" charset="0"/>
                  <a:cs typeface="Arial" panose="020B0604020202020204" pitchFamily="34" charset="0"/>
                </a:rPr>
                <a:t>Λ</a:t>
              </a:r>
            </a:p>
            <a:p>
              <a:pPr algn="ctr" eaLnBrk="0" fontAlgn="base" hangingPunct="0">
                <a:spcBef>
                  <a:spcPct val="0"/>
                </a:spcBef>
                <a:spcAft>
                  <a:spcPct val="0"/>
                </a:spcAft>
              </a:pPr>
              <a:r>
                <a:rPr lang="en-GB" sz="2000" b="1" dirty="0" smtClean="0">
                  <a:latin typeface="Arial" panose="020B0604020202020204" pitchFamily="34" charset="0"/>
                  <a:ea typeface="Calibri" pitchFamily="34" charset="0"/>
                  <a:cs typeface="Arial" panose="020B0604020202020204" pitchFamily="34" charset="0"/>
                </a:rPr>
                <a:t>Ij</a:t>
              </a:r>
            </a:p>
            <a:p>
              <a:pPr algn="ctr" eaLnBrk="0" fontAlgn="base" hangingPunct="0">
                <a:spcBef>
                  <a:spcPct val="0"/>
                </a:spcBef>
                <a:spcAft>
                  <a:spcPct val="0"/>
                </a:spcAft>
              </a:pPr>
              <a:r>
                <a:rPr lang="en-US" sz="2000" b="1" dirty="0" smtClean="0">
                  <a:latin typeface="Arial" panose="020B0604020202020204" pitchFamily="34" charset="0"/>
                  <a:ea typeface="Calibri" pitchFamily="34" charset="0"/>
                  <a:cs typeface="Arial" panose="020B0604020202020204" pitchFamily="34" charset="0"/>
                </a:rPr>
                <a:t>(</a:t>
              </a:r>
              <a:r>
                <a:rPr lang="en-US" sz="2000" b="1" dirty="0">
                  <a:latin typeface="Arial" panose="020B0604020202020204" pitchFamily="34" charset="0"/>
                  <a:ea typeface="Calibri" pitchFamily="34" charset="0"/>
                  <a:cs typeface="Arial" panose="020B0604020202020204" pitchFamily="34" charset="0"/>
                </a:rPr>
                <a:t>260 x 3)</a:t>
              </a:r>
            </a:p>
            <a:p>
              <a:pPr algn="ctr" eaLnBrk="0" fontAlgn="base" hangingPunct="0">
                <a:spcBef>
                  <a:spcPct val="0"/>
                </a:spcBef>
                <a:spcAft>
                  <a:spcPct val="0"/>
                </a:spcAft>
              </a:pPr>
              <a:endParaRPr lang="en-US" sz="2000" b="1" dirty="0">
                <a:latin typeface="Arial" panose="020B0604020202020204" pitchFamily="34" charset="0"/>
                <a:ea typeface="Calibri" pitchFamily="34" charset="0"/>
                <a:cs typeface="Arial" panose="020B0604020202020204" pitchFamily="34" charset="0"/>
              </a:endParaRPr>
            </a:p>
          </p:txBody>
        </p:sp>
        <p:sp>
          <p:nvSpPr>
            <p:cNvPr id="7" name="Text Box 826052"/>
            <p:cNvSpPr txBox="1">
              <a:spLocks noChangeArrowheads="1"/>
            </p:cNvSpPr>
            <p:nvPr/>
          </p:nvSpPr>
          <p:spPr bwMode="auto">
            <a:xfrm>
              <a:off x="3656012" y="1837081"/>
              <a:ext cx="987995" cy="11017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R="0" lvl="0" indent="0" algn="ctr" eaLnBrk="1" fontAlgn="base" hangingPunct="1">
                <a:lnSpc>
                  <a:spcPct val="100000"/>
                </a:lnSpc>
                <a:spcBef>
                  <a:spcPct val="0"/>
                </a:spcBef>
                <a:spcAft>
                  <a:spcPct val="0"/>
                </a:spcAft>
                <a:buClrTx/>
                <a:buSzTx/>
                <a:buFontTx/>
                <a:buNone/>
                <a:tabLst/>
              </a:pPr>
              <a:r>
                <a:rPr lang="en-US" sz="2000" b="1" dirty="0">
                  <a:latin typeface="Arial" panose="020B0604020202020204" pitchFamily="34" charset="0"/>
                  <a:ea typeface="Calibri" pitchFamily="34" charset="0"/>
                  <a:cs typeface="Arial" panose="020B0604020202020204" pitchFamily="34" charset="0"/>
                </a:rPr>
                <a:t>F </a:t>
              </a:r>
            </a:p>
            <a:p>
              <a:pPr marR="0" lvl="0" indent="0" algn="ctr" eaLnBrk="0" fontAlgn="base" hangingPunct="0">
                <a:lnSpc>
                  <a:spcPct val="100000"/>
                </a:lnSpc>
                <a:spcBef>
                  <a:spcPct val="0"/>
                </a:spcBef>
                <a:spcAft>
                  <a:spcPct val="0"/>
                </a:spcAft>
                <a:buClrTx/>
                <a:buSzTx/>
                <a:buFontTx/>
                <a:buNone/>
                <a:tabLst/>
              </a:pPr>
              <a:r>
                <a:rPr lang="en-US" sz="2000" b="1" dirty="0">
                  <a:latin typeface="Arial" panose="020B0604020202020204" pitchFamily="34" charset="0"/>
                  <a:ea typeface="Calibri" pitchFamily="34" charset="0"/>
                  <a:cs typeface="Arial" panose="020B0604020202020204" pitchFamily="34" charset="0"/>
                </a:rPr>
                <a:t>(3 </a:t>
              </a:r>
              <a:r>
                <a:rPr lang="en-US" sz="2000" b="1" dirty="0" smtClean="0">
                  <a:latin typeface="Arial" panose="020B0604020202020204" pitchFamily="34" charset="0"/>
                  <a:ea typeface="Calibri" pitchFamily="34" charset="0"/>
                  <a:cs typeface="Arial" panose="020B0604020202020204" pitchFamily="34" charset="0"/>
                </a:rPr>
                <a:t>x14</a:t>
              </a:r>
              <a:r>
                <a:rPr lang="en-US" sz="2000" b="1" dirty="0">
                  <a:latin typeface="Arial" panose="020B0604020202020204" pitchFamily="34" charset="0"/>
                  <a:ea typeface="Calibri" pitchFamily="34" charset="0"/>
                  <a:cs typeface="Arial" panose="020B0604020202020204" pitchFamily="34" charset="0"/>
                </a:rPr>
                <a:t>)</a:t>
              </a:r>
            </a:p>
            <a:p>
              <a:pPr marR="0" lvl="0" indent="0" algn="ctr" eaLnBrk="0" fontAlgn="base" hangingPunct="0">
                <a:lnSpc>
                  <a:spcPct val="100000"/>
                </a:lnSpc>
                <a:spcBef>
                  <a:spcPct val="0"/>
                </a:spcBef>
                <a:spcAft>
                  <a:spcPct val="0"/>
                </a:spcAft>
                <a:buClrTx/>
                <a:buSzTx/>
                <a:buFontTx/>
                <a:buNone/>
                <a:tabLst/>
              </a:pPr>
              <a:endParaRPr lang="en-US" sz="2000" b="1" dirty="0">
                <a:latin typeface="Arial" panose="020B0604020202020204" pitchFamily="34" charset="0"/>
                <a:ea typeface="Calibri" pitchFamily="34" charset="0"/>
                <a:cs typeface="Arial" panose="020B0604020202020204" pitchFamily="34" charset="0"/>
              </a:endParaRPr>
            </a:p>
          </p:txBody>
        </p:sp>
        <p:sp>
          <p:nvSpPr>
            <p:cNvPr id="8" name="Text Box 825740"/>
            <p:cNvSpPr txBox="1">
              <a:spLocks noChangeArrowheads="1"/>
            </p:cNvSpPr>
            <p:nvPr/>
          </p:nvSpPr>
          <p:spPr bwMode="auto">
            <a:xfrm>
              <a:off x="4759968" y="2158618"/>
              <a:ext cx="338138" cy="525462"/>
            </a:xfrm>
            <a:prstGeom prst="rect">
              <a:avLst/>
            </a:prstGeom>
            <a:solidFill>
              <a:srgbClr val="FF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825742"/>
            <p:cNvSpPr txBox="1">
              <a:spLocks noChangeArrowheads="1"/>
            </p:cNvSpPr>
            <p:nvPr/>
          </p:nvSpPr>
          <p:spPr bwMode="auto">
            <a:xfrm>
              <a:off x="5184934" y="1822561"/>
              <a:ext cx="1403290" cy="160643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algn="ctr" eaLnBrk="1" fontAlgn="base" hangingPunct="1">
                <a:spcBef>
                  <a:spcPct val="0"/>
                </a:spcBef>
                <a:spcAft>
                  <a:spcPct val="0"/>
                </a:spcAft>
              </a:pPr>
              <a:r>
                <a:rPr lang="en-US" sz="2000" b="1" dirty="0">
                  <a:solidFill>
                    <a:schemeClr val="tx1"/>
                  </a:solidFill>
                  <a:latin typeface="Arial" panose="020B0604020202020204" pitchFamily="34" charset="0"/>
                  <a:ea typeface="Calibri" pitchFamily="34" charset="0"/>
                  <a:cs typeface="Arial" panose="020B0604020202020204" pitchFamily="34" charset="0"/>
                </a:rPr>
                <a:t>D</a:t>
              </a:r>
            </a:p>
            <a:p>
              <a:pPr algn="ctr" eaLnBrk="0" fontAlgn="base" hangingPunct="0">
                <a:spcBef>
                  <a:spcPct val="0"/>
                </a:spcBef>
                <a:spcAft>
                  <a:spcPct val="0"/>
                </a:spcAft>
              </a:pPr>
              <a:r>
                <a:rPr lang="en-US" sz="2000" b="1" dirty="0">
                  <a:solidFill>
                    <a:schemeClr val="tx1"/>
                  </a:solidFill>
                  <a:latin typeface="Arial" panose="020B0604020202020204" pitchFamily="34" charset="0"/>
                  <a:ea typeface="Calibri" pitchFamily="34" charset="0"/>
                  <a:cs typeface="Arial" panose="020B0604020202020204" pitchFamily="34" charset="0"/>
                </a:rPr>
                <a:t>(260 x 14)</a:t>
              </a:r>
            </a:p>
            <a:p>
              <a:pPr algn="ctr" eaLnBrk="0" fontAlgn="base" hangingPunct="0">
                <a:spcBef>
                  <a:spcPct val="0"/>
                </a:spcBef>
                <a:spcAft>
                  <a:spcPct val="0"/>
                </a:spcAft>
              </a:pPr>
              <a:endParaRPr lang="en-US" sz="2000" b="1" dirty="0">
                <a:solidFill>
                  <a:schemeClr val="tx1"/>
                </a:solidFill>
                <a:latin typeface="Arial" panose="020B0604020202020204" pitchFamily="34" charset="0"/>
                <a:ea typeface="Calibri" pitchFamily="34" charset="0"/>
                <a:cs typeface="Arial" panose="020B0604020202020204" pitchFamily="34" charset="0"/>
              </a:endParaRPr>
            </a:p>
          </p:txBody>
        </p:sp>
      </p:grpSp>
      <p:sp>
        <p:nvSpPr>
          <p:cNvPr id="12" name="Rectangle 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2"/>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Arial" pitchFamily="34" charset="0"/>
              </a:rPr>
              <a:t/>
            </a:r>
            <a:br>
              <a:rPr kumimoji="0" lang="en-GB" sz="1800" b="0" i="0" u="none" strike="noStrike" cap="none" normalizeH="0" baseline="0" dirty="0" smtClean="0">
                <a:ln>
                  <a:noFill/>
                </a:ln>
                <a:solidFill>
                  <a:schemeClr val="tx1"/>
                </a:solidFill>
                <a:effectLst/>
                <a:latin typeface="Arial" pitchFamily="34" charset="0"/>
                <a:cs typeface="Arial" pitchFamily="34" charset="0"/>
              </a:rPr>
            </a:b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16"/>
          <p:cNvSpPr/>
          <p:nvPr/>
        </p:nvSpPr>
        <p:spPr>
          <a:xfrm>
            <a:off x="185104" y="3140968"/>
            <a:ext cx="8131312" cy="3139321"/>
          </a:xfrm>
          <a:prstGeom prst="rect">
            <a:avLst/>
          </a:prstGeom>
        </p:spPr>
        <p:txBody>
          <a:bodyPr wrap="square">
            <a:spAutoFit/>
          </a:bodyPr>
          <a:lstStyle/>
          <a:p>
            <a:pPr marL="285750" indent="-285750" algn="just">
              <a:buClr>
                <a:srgbClr val="FFC000"/>
              </a:buClr>
              <a:buSzPct val="150000"/>
              <a:buFont typeface="Arial" panose="020B0604020202020204" pitchFamily="34" charset="0"/>
              <a:buChar char="•"/>
            </a:pPr>
            <a:r>
              <a:rPr lang="en-GB" dirty="0"/>
              <a:t>That has n sample observations (n=260), loaded onto14 indicator variables (x=14). This gives a sample total of 3640 data points (260 times 14</a:t>
            </a:r>
            <a:r>
              <a:rPr lang="en-GB" dirty="0" smtClean="0"/>
              <a:t>). </a:t>
            </a:r>
          </a:p>
          <a:p>
            <a:pPr marL="285750" indent="-285750" algn="just">
              <a:buClr>
                <a:srgbClr val="FFC000"/>
              </a:buClr>
              <a:buSzPct val="150000"/>
              <a:buFont typeface="Arial" panose="020B0604020202020204" pitchFamily="34" charset="0"/>
              <a:buChar char="•"/>
            </a:pPr>
            <a:endParaRPr lang="en-GB" dirty="0"/>
          </a:p>
          <a:p>
            <a:pPr marL="285750" indent="-285750" algn="just">
              <a:buClr>
                <a:srgbClr val="FFC000"/>
              </a:buClr>
              <a:buSzPct val="150000"/>
              <a:buFont typeface="Arial" panose="020B0604020202020204" pitchFamily="34" charset="0"/>
              <a:buChar char="•"/>
            </a:pPr>
            <a:r>
              <a:rPr lang="en-GB" dirty="0"/>
              <a:t>U</a:t>
            </a:r>
            <a:r>
              <a:rPr lang="en-GB" dirty="0" smtClean="0"/>
              <a:t>sed </a:t>
            </a:r>
            <a:r>
              <a:rPr lang="en-GB" dirty="0"/>
              <a:t>to estimate the 3 exogenous variables (n=260 times F=3</a:t>
            </a:r>
            <a:r>
              <a:rPr lang="en-GB" dirty="0" smtClean="0"/>
              <a:t>)</a:t>
            </a:r>
          </a:p>
          <a:p>
            <a:pPr marL="285750" indent="-285750" algn="just">
              <a:buClr>
                <a:srgbClr val="FFC000"/>
              </a:buClr>
              <a:buSzPct val="150000"/>
              <a:buFont typeface="Arial" panose="020B0604020202020204" pitchFamily="34" charset="0"/>
              <a:buChar char="•"/>
            </a:pPr>
            <a:endParaRPr lang="en-GB" dirty="0"/>
          </a:p>
          <a:p>
            <a:pPr marL="285750" indent="-285750" algn="just">
              <a:buClr>
                <a:srgbClr val="FFC000"/>
              </a:buClr>
              <a:buSzPct val="150000"/>
              <a:buFont typeface="Arial" panose="020B0604020202020204" pitchFamily="34" charset="0"/>
              <a:buChar char="•"/>
            </a:pPr>
            <a:r>
              <a:rPr lang="en-GB" dirty="0"/>
              <a:t>The estimated parameters represent λix (i=1, 2….260, x=1, 2…14) of underlying unobservable antecedents of POS (F = 3). </a:t>
            </a:r>
          </a:p>
          <a:p>
            <a:pPr marL="285750" indent="-285750" algn="just">
              <a:buClr>
                <a:srgbClr val="FFC000"/>
              </a:buClr>
              <a:buSzPct val="150000"/>
              <a:buFont typeface="Arial" panose="020B0604020202020204" pitchFamily="34" charset="0"/>
              <a:buChar char="•"/>
            </a:pPr>
            <a:endParaRPr lang="en-GB" dirty="0"/>
          </a:p>
          <a:p>
            <a:pPr marL="285750" indent="-285750" algn="just">
              <a:buClr>
                <a:srgbClr val="FFC000"/>
              </a:buClr>
              <a:buSzPct val="150000"/>
              <a:buFont typeface="Arial" panose="020B0604020202020204" pitchFamily="34" charset="0"/>
              <a:buChar char="•"/>
            </a:pPr>
            <a:r>
              <a:rPr lang="en-GB" dirty="0"/>
              <a:t>In regression, equations include a confirmatory term F= (ξ1, ξ2, ξ3) estimated parameters λix and an error term or unique part. When the indicator variables are represented in a diagonal matrix D = δij (i = j)</a:t>
            </a:r>
          </a:p>
        </p:txBody>
      </p:sp>
      <p:pic>
        <p:nvPicPr>
          <p:cNvPr id="20"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83047"/>
            <a:ext cx="2195736" cy="61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955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504" y="908720"/>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Content Placeholder 2"/>
          <p:cNvSpPr txBox="1">
            <a:spLocks/>
          </p:cNvSpPr>
          <p:nvPr/>
        </p:nvSpPr>
        <p:spPr>
          <a:xfrm>
            <a:off x="290512" y="1418765"/>
            <a:ext cx="8562975" cy="46207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Clr>
                <a:srgbClr val="FFC000"/>
              </a:buClr>
              <a:buFont typeface="Arial" pitchFamily="34" charset="0"/>
              <a:buChar char="•"/>
            </a:pPr>
            <a:endParaRPr lang="en-US" sz="1800" dirty="0">
              <a:solidFill>
                <a:schemeClr val="bg2">
                  <a:lumMod val="10000"/>
                </a:schemeClr>
              </a:solidFill>
            </a:endParaRPr>
          </a:p>
        </p:txBody>
      </p:sp>
      <p:sp>
        <p:nvSpPr>
          <p:cNvPr id="6" name="TextBox 5"/>
          <p:cNvSpPr txBox="1"/>
          <p:nvPr/>
        </p:nvSpPr>
        <p:spPr>
          <a:xfrm>
            <a:off x="278186" y="260648"/>
            <a:ext cx="5805982" cy="523220"/>
          </a:xfrm>
          <a:prstGeom prst="rect">
            <a:avLst/>
          </a:prstGeom>
          <a:noFill/>
        </p:spPr>
        <p:txBody>
          <a:bodyPr wrap="square" rtlCol="0">
            <a:spAutoFit/>
          </a:bodyPr>
          <a:lstStyle/>
          <a:p>
            <a:r>
              <a:rPr lang="en-GB" sz="2800" b="1" dirty="0">
                <a:solidFill>
                  <a:schemeClr val="tx2">
                    <a:lumMod val="75000"/>
                  </a:schemeClr>
                </a:solidFill>
              </a:rPr>
              <a:t>Data and Sample   </a:t>
            </a:r>
          </a:p>
        </p:txBody>
      </p:sp>
      <p:sp>
        <p:nvSpPr>
          <p:cNvPr id="2" name="Rectangle 1"/>
          <p:cNvSpPr/>
          <p:nvPr/>
        </p:nvSpPr>
        <p:spPr>
          <a:xfrm>
            <a:off x="268692" y="908720"/>
            <a:ext cx="8335756" cy="5355312"/>
          </a:xfrm>
          <a:prstGeom prst="rect">
            <a:avLst/>
          </a:prstGeom>
        </p:spPr>
        <p:txBody>
          <a:bodyPr wrap="square">
            <a:spAutoFit/>
          </a:bodyPr>
          <a:lstStyle/>
          <a:p>
            <a:pPr algn="just">
              <a:buClr>
                <a:srgbClr val="FFC000"/>
              </a:buClr>
              <a:buSzPct val="150000"/>
            </a:pPr>
            <a:endParaRPr lang="en-GB" dirty="0"/>
          </a:p>
          <a:p>
            <a:pPr marL="285750" indent="-285750" algn="just">
              <a:buClr>
                <a:srgbClr val="FFC000"/>
              </a:buClr>
              <a:buSzPct val="150000"/>
              <a:buFont typeface="Arial" panose="020B0604020202020204" pitchFamily="34" charset="0"/>
              <a:buChar char="•"/>
            </a:pPr>
            <a:r>
              <a:rPr lang="en-GB" dirty="0"/>
              <a:t>410 online questionnaires were circulated proportionally using LinkedIn- Small-world Professional network . </a:t>
            </a:r>
          </a:p>
          <a:p>
            <a:pPr marL="285750" indent="-285750" algn="just">
              <a:buClr>
                <a:srgbClr val="FFC000"/>
              </a:buClr>
              <a:buSzPct val="150000"/>
              <a:buFont typeface="Arial" panose="020B0604020202020204" pitchFamily="34" charset="0"/>
              <a:buChar char="•"/>
            </a:pPr>
            <a:endParaRPr lang="en-GB" dirty="0"/>
          </a:p>
          <a:p>
            <a:pPr marL="285750" indent="-285750" algn="just">
              <a:buClr>
                <a:srgbClr val="FFC000"/>
              </a:buClr>
              <a:buSzPct val="150000"/>
              <a:buFont typeface="Arial" panose="020B0604020202020204" pitchFamily="34" charset="0"/>
              <a:buChar char="•"/>
            </a:pPr>
            <a:r>
              <a:rPr lang="en-GB" dirty="0"/>
              <a:t>Data were collected using self-administrated questionnaires.  </a:t>
            </a:r>
          </a:p>
          <a:p>
            <a:pPr marL="285750" indent="-285750" algn="just">
              <a:buClr>
                <a:srgbClr val="FFC000"/>
              </a:buClr>
              <a:buSzPct val="150000"/>
              <a:buFont typeface="Arial" panose="020B0604020202020204" pitchFamily="34" charset="0"/>
              <a:buChar char="•"/>
            </a:pPr>
            <a:endParaRPr lang="en-GB" dirty="0"/>
          </a:p>
          <a:p>
            <a:pPr marL="285750" indent="-285750" algn="just">
              <a:buClr>
                <a:srgbClr val="FFC000"/>
              </a:buClr>
              <a:buSzPct val="150000"/>
              <a:buFont typeface="Arial" panose="020B0604020202020204" pitchFamily="34" charset="0"/>
              <a:buChar char="•"/>
            </a:pPr>
            <a:r>
              <a:rPr lang="en-GB" dirty="0"/>
              <a:t>A total of two hundred (260) employees’ responses (63% response rate), in distinguished hierarchies, in six (6) companies each in Sri Lanka and UAE. </a:t>
            </a:r>
          </a:p>
          <a:p>
            <a:pPr marL="285750" indent="-285750" algn="just">
              <a:buClr>
                <a:srgbClr val="FFC000"/>
              </a:buClr>
              <a:buSzPct val="150000"/>
              <a:buFont typeface="Arial" panose="020B0604020202020204" pitchFamily="34" charset="0"/>
              <a:buChar char="•"/>
            </a:pPr>
            <a:endParaRPr lang="en-GB" dirty="0"/>
          </a:p>
          <a:p>
            <a:pPr marL="285750" indent="-285750" algn="just">
              <a:buClr>
                <a:srgbClr val="FFC000"/>
              </a:buClr>
              <a:buSzPct val="150000"/>
              <a:buFont typeface="Arial" panose="020B0604020202020204" pitchFamily="34" charset="0"/>
              <a:buChar char="•"/>
            </a:pPr>
            <a:r>
              <a:rPr lang="en-GB" dirty="0">
                <a:cs typeface="Arial" panose="020B0604020202020204" pitchFamily="34" charset="0"/>
              </a:rPr>
              <a:t>141 responses from UAE and 119 from Sri Lanka were collected. </a:t>
            </a:r>
            <a:endParaRPr lang="en-GB" dirty="0">
              <a:ea typeface="Calibri"/>
              <a:cs typeface="Arial" panose="020B0604020202020204" pitchFamily="34" charset="0"/>
            </a:endParaRPr>
          </a:p>
          <a:p>
            <a:pPr algn="just">
              <a:buClr>
                <a:srgbClr val="FFC000"/>
              </a:buClr>
              <a:buSzPct val="150000"/>
            </a:pPr>
            <a:endParaRPr lang="en-GB" dirty="0"/>
          </a:p>
          <a:p>
            <a:pPr marL="285750" indent="-285750" algn="just">
              <a:buClr>
                <a:srgbClr val="FFC000"/>
              </a:buClr>
              <a:buSzPct val="150000"/>
              <a:buFont typeface="Arial" panose="020B0604020202020204" pitchFamily="34" charset="0"/>
              <a:buChar char="•"/>
            </a:pPr>
            <a:r>
              <a:rPr lang="en-GB" dirty="0"/>
              <a:t>The research data was collected from December 2016 till April 2017. </a:t>
            </a:r>
          </a:p>
          <a:p>
            <a:pPr marL="285750" indent="-285750" algn="just">
              <a:buClr>
                <a:srgbClr val="FFC000"/>
              </a:buClr>
              <a:buSzPct val="150000"/>
              <a:buFont typeface="Arial" panose="020B0604020202020204" pitchFamily="34" charset="0"/>
              <a:buChar char="•"/>
            </a:pPr>
            <a:endParaRPr lang="en-GB" dirty="0"/>
          </a:p>
          <a:p>
            <a:pPr marL="285750" indent="-285750" algn="just">
              <a:buClr>
                <a:srgbClr val="FFC000"/>
              </a:buClr>
              <a:buSzPct val="150000"/>
              <a:buFont typeface="Arial" panose="020B0604020202020204" pitchFamily="34" charset="0"/>
              <a:buChar char="•"/>
            </a:pPr>
            <a:r>
              <a:rPr lang="en-GB" dirty="0"/>
              <a:t>The proposed research method assures a realistic sample size, reliable validity and inclined towards reverent findings. </a:t>
            </a:r>
          </a:p>
          <a:p>
            <a:pPr algn="just">
              <a:buClr>
                <a:srgbClr val="FFC000"/>
              </a:buClr>
              <a:buSzPct val="150000"/>
            </a:pPr>
            <a:endParaRPr lang="en-GB" dirty="0"/>
          </a:p>
          <a:p>
            <a:pPr marL="285750" indent="-285750" algn="just">
              <a:buClr>
                <a:srgbClr val="FFC000"/>
              </a:buClr>
              <a:buSzPct val="150000"/>
              <a:buFont typeface="Arial" panose="020B0604020202020204" pitchFamily="34" charset="0"/>
              <a:buChar char="•"/>
            </a:pPr>
            <a:r>
              <a:rPr lang="en-GB" dirty="0"/>
              <a:t>The researcher used the past researchers’ questionnaire to the optimum level to ensure the validity, integrity and appropriateness of the questions. </a:t>
            </a:r>
          </a:p>
          <a:p>
            <a:endParaRPr lang="en-GB" dirty="0"/>
          </a:p>
        </p:txBody>
      </p:sp>
      <p:pic>
        <p:nvPicPr>
          <p:cNvPr id="7"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37312"/>
            <a:ext cx="2195736" cy="61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366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867898"/>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Content Placeholder 2"/>
          <p:cNvSpPr txBox="1">
            <a:spLocks/>
          </p:cNvSpPr>
          <p:nvPr/>
        </p:nvSpPr>
        <p:spPr>
          <a:xfrm>
            <a:off x="290512" y="1418765"/>
            <a:ext cx="8562975" cy="46207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Clr>
                <a:srgbClr val="FFC000"/>
              </a:buClr>
              <a:buFont typeface="Arial" pitchFamily="34" charset="0"/>
              <a:buChar char="•"/>
            </a:pPr>
            <a:endParaRPr lang="en-US" sz="1800" dirty="0">
              <a:solidFill>
                <a:schemeClr val="bg2">
                  <a:lumMod val="10000"/>
                </a:schemeClr>
              </a:solidFill>
            </a:endParaRPr>
          </a:p>
        </p:txBody>
      </p:sp>
      <p:sp>
        <p:nvSpPr>
          <p:cNvPr id="6" name="TextBox 5"/>
          <p:cNvSpPr txBox="1"/>
          <p:nvPr/>
        </p:nvSpPr>
        <p:spPr>
          <a:xfrm>
            <a:off x="149134" y="188640"/>
            <a:ext cx="6552728" cy="523220"/>
          </a:xfrm>
          <a:prstGeom prst="rect">
            <a:avLst/>
          </a:prstGeom>
          <a:noFill/>
        </p:spPr>
        <p:txBody>
          <a:bodyPr wrap="square" rtlCol="0">
            <a:spAutoFit/>
          </a:bodyPr>
          <a:lstStyle/>
          <a:p>
            <a:pPr>
              <a:spcBef>
                <a:spcPct val="20000"/>
              </a:spcBef>
              <a:buClr>
                <a:srgbClr val="FFC000"/>
              </a:buClr>
            </a:pPr>
            <a:r>
              <a:rPr lang="en-GB" sz="2800" b="1" dirty="0">
                <a:solidFill>
                  <a:schemeClr val="tx2">
                    <a:lumMod val="75000"/>
                  </a:schemeClr>
                </a:solidFill>
              </a:rPr>
              <a:t>POS-ITO Structural Model </a:t>
            </a:r>
            <a:endParaRPr lang="en-GB" sz="2800" b="1" dirty="0">
              <a:solidFill>
                <a:srgbClr val="FF0000"/>
              </a:solidFill>
            </a:endParaRPr>
          </a:p>
        </p:txBody>
      </p:sp>
      <p:pic>
        <p:nvPicPr>
          <p:cNvPr id="9272" name="Picture 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88497"/>
            <a:ext cx="6336704" cy="4312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9512" y="5393203"/>
            <a:ext cx="8562975" cy="646331"/>
          </a:xfrm>
          <a:prstGeom prst="rect">
            <a:avLst/>
          </a:prstGeom>
        </p:spPr>
        <p:txBody>
          <a:bodyPr wrap="square">
            <a:spAutoFit/>
          </a:bodyPr>
          <a:lstStyle/>
          <a:p>
            <a:pPr marL="285750" indent="-285750" algn="just">
              <a:buClr>
                <a:srgbClr val="FFC000"/>
              </a:buClr>
              <a:buSzPct val="150000"/>
              <a:buFont typeface="Arial" panose="020B0604020202020204" pitchFamily="34" charset="0"/>
              <a:buChar char="•"/>
            </a:pPr>
            <a:r>
              <a:rPr lang="en-GB" dirty="0"/>
              <a:t>Most of the hypothesized empirical relationships were supported based on derived POS-ITO structural model. </a:t>
            </a:r>
          </a:p>
        </p:txBody>
      </p:sp>
      <p:pic>
        <p:nvPicPr>
          <p:cNvPr id="8"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37312"/>
            <a:ext cx="2195736" cy="61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960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41377" y="908720"/>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TextBox 4"/>
          <p:cNvSpPr txBox="1"/>
          <p:nvPr/>
        </p:nvSpPr>
        <p:spPr>
          <a:xfrm>
            <a:off x="167706" y="241485"/>
            <a:ext cx="6288361" cy="523220"/>
          </a:xfrm>
          <a:prstGeom prst="rect">
            <a:avLst/>
          </a:prstGeom>
          <a:noFill/>
        </p:spPr>
        <p:txBody>
          <a:bodyPr wrap="square" rtlCol="0">
            <a:spAutoFit/>
          </a:bodyPr>
          <a:lstStyle/>
          <a:p>
            <a:pPr>
              <a:spcBef>
                <a:spcPct val="20000"/>
              </a:spcBef>
              <a:buClr>
                <a:srgbClr val="FFC000"/>
              </a:buClr>
            </a:pPr>
            <a:r>
              <a:rPr lang="en-GB" sz="2800" b="1" dirty="0">
                <a:solidFill>
                  <a:schemeClr val="tx2">
                    <a:lumMod val="75000"/>
                  </a:schemeClr>
                </a:solidFill>
              </a:rPr>
              <a:t>Alternative Models 1</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90199"/>
            <a:ext cx="6276501" cy="402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67706" y="5445224"/>
            <a:ext cx="8580758" cy="646331"/>
          </a:xfrm>
          <a:prstGeom prst="rect">
            <a:avLst/>
          </a:prstGeom>
        </p:spPr>
        <p:txBody>
          <a:bodyPr wrap="square">
            <a:spAutoFit/>
          </a:bodyPr>
          <a:lstStyle/>
          <a:p>
            <a:pPr marL="285750" indent="-285750" algn="just">
              <a:buClr>
                <a:srgbClr val="FFC000"/>
              </a:buClr>
              <a:buSzPct val="150000"/>
              <a:buFont typeface="Arial" panose="020B0604020202020204" pitchFamily="34" charset="0"/>
              <a:buChar char="•"/>
            </a:pPr>
            <a:r>
              <a:rPr lang="en-GB" dirty="0"/>
              <a:t>Researcher tested and validated chain of alternative models that are closely associated or nested with the hypothesized model to figure out is there a better fit. </a:t>
            </a:r>
          </a:p>
        </p:txBody>
      </p:sp>
      <p:pic>
        <p:nvPicPr>
          <p:cNvPr id="7"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37312"/>
            <a:ext cx="2195736" cy="61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810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733174"/>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TextBox 4"/>
          <p:cNvSpPr txBox="1"/>
          <p:nvPr/>
        </p:nvSpPr>
        <p:spPr>
          <a:xfrm>
            <a:off x="107504" y="116632"/>
            <a:ext cx="9036496" cy="523220"/>
          </a:xfrm>
          <a:prstGeom prst="rect">
            <a:avLst/>
          </a:prstGeom>
          <a:noFill/>
        </p:spPr>
        <p:txBody>
          <a:bodyPr wrap="square" rtlCol="0">
            <a:spAutoFit/>
          </a:bodyPr>
          <a:lstStyle/>
          <a:p>
            <a:pPr>
              <a:spcBef>
                <a:spcPct val="20000"/>
              </a:spcBef>
              <a:buClr>
                <a:srgbClr val="FFC000"/>
              </a:buClr>
            </a:pPr>
            <a:r>
              <a:rPr lang="en-GB" sz="2800" b="1" dirty="0">
                <a:solidFill>
                  <a:schemeClr val="tx2">
                    <a:lumMod val="75000"/>
                  </a:schemeClr>
                </a:solidFill>
              </a:rPr>
              <a:t>Alternative Models 2-5  CORE</a:t>
            </a:r>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865231"/>
            <a:ext cx="6840760"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3548" y="5611177"/>
            <a:ext cx="8280920" cy="646331"/>
          </a:xfrm>
          <a:prstGeom prst="rect">
            <a:avLst/>
          </a:prstGeom>
        </p:spPr>
        <p:txBody>
          <a:bodyPr wrap="square">
            <a:spAutoFit/>
          </a:bodyPr>
          <a:lstStyle/>
          <a:p>
            <a:pPr marL="285750" indent="-285750" algn="just">
              <a:buClr>
                <a:srgbClr val="FFC000"/>
              </a:buClr>
              <a:buSzPct val="150000"/>
              <a:buFont typeface="Arial" panose="020B0604020202020204" pitchFamily="34" charset="0"/>
              <a:buChar char="•"/>
            </a:pPr>
            <a:r>
              <a:rPr lang="en-GB" dirty="0"/>
              <a:t>Researcher tested and validated chain of alternative models that are closely associated or nested with the hypothesized model to figure out is there a better fit. </a:t>
            </a:r>
          </a:p>
        </p:txBody>
      </p:sp>
      <p:pic>
        <p:nvPicPr>
          <p:cNvPr id="7"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37312"/>
            <a:ext cx="2195736" cy="61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369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80728"/>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Content Placeholder 2"/>
          <p:cNvSpPr txBox="1">
            <a:spLocks/>
          </p:cNvSpPr>
          <p:nvPr/>
        </p:nvSpPr>
        <p:spPr>
          <a:xfrm>
            <a:off x="238892" y="1268760"/>
            <a:ext cx="8562975" cy="46207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Clr>
                <a:srgbClr val="FFC000"/>
              </a:buClr>
              <a:buFont typeface="Arial" pitchFamily="34" charset="0"/>
              <a:buChar char="•"/>
            </a:pPr>
            <a:endParaRPr lang="en-US" sz="1800" dirty="0">
              <a:solidFill>
                <a:schemeClr val="bg2">
                  <a:lumMod val="10000"/>
                </a:schemeClr>
              </a:solidFill>
            </a:endParaRPr>
          </a:p>
        </p:txBody>
      </p:sp>
      <p:sp>
        <p:nvSpPr>
          <p:cNvPr id="2" name="Rectangle 1"/>
          <p:cNvSpPr/>
          <p:nvPr/>
        </p:nvSpPr>
        <p:spPr>
          <a:xfrm>
            <a:off x="238892" y="332656"/>
            <a:ext cx="6342570" cy="523220"/>
          </a:xfrm>
          <a:prstGeom prst="rect">
            <a:avLst/>
          </a:prstGeom>
        </p:spPr>
        <p:txBody>
          <a:bodyPr wrap="none">
            <a:spAutoFit/>
          </a:bodyPr>
          <a:lstStyle/>
          <a:p>
            <a:r>
              <a:rPr lang="en-GB" sz="2800" b="1" dirty="0">
                <a:solidFill>
                  <a:schemeClr val="tx2">
                    <a:lumMod val="75000"/>
                  </a:schemeClr>
                </a:solidFill>
              </a:rPr>
              <a:t>Contribution to the Knowledge – Theory </a:t>
            </a:r>
            <a:r>
              <a:rPr lang="en-GB" sz="2800" b="1" dirty="0" smtClean="0">
                <a:solidFill>
                  <a:schemeClr val="tx2">
                    <a:lumMod val="75000"/>
                  </a:schemeClr>
                </a:solidFill>
              </a:rPr>
              <a:t> </a:t>
            </a:r>
            <a:endParaRPr lang="en-GB" sz="2800" b="1" dirty="0">
              <a:solidFill>
                <a:schemeClr val="tx2">
                  <a:lumMod val="75000"/>
                </a:schemeClr>
              </a:solidFill>
            </a:endParaRPr>
          </a:p>
        </p:txBody>
      </p:sp>
      <p:sp>
        <p:nvSpPr>
          <p:cNvPr id="3" name="Rectangle 2"/>
          <p:cNvSpPr/>
          <p:nvPr/>
        </p:nvSpPr>
        <p:spPr>
          <a:xfrm>
            <a:off x="107504" y="1244663"/>
            <a:ext cx="8050630" cy="4801314"/>
          </a:xfrm>
          <a:prstGeom prst="rect">
            <a:avLst/>
          </a:prstGeom>
        </p:spPr>
        <p:txBody>
          <a:bodyPr wrap="square">
            <a:spAutoFit/>
          </a:bodyPr>
          <a:lstStyle/>
          <a:p>
            <a:pPr marL="285750" indent="-285750" algn="just">
              <a:buClr>
                <a:srgbClr val="FFC000"/>
              </a:buClr>
              <a:buFont typeface="Arial" panose="020B0604020202020204" pitchFamily="34" charset="0"/>
              <a:buChar char="•"/>
            </a:pPr>
            <a:r>
              <a:rPr lang="en-GB" dirty="0"/>
              <a:t>This comparative study tested the robustness of POS construct using the structural equation for empirically examining the impact of POS on employees work outcomes. specifically in two distinct socio-cultural settings. </a:t>
            </a:r>
          </a:p>
          <a:p>
            <a:pPr algn="just">
              <a:buClr>
                <a:srgbClr val="FFC000"/>
              </a:buClr>
            </a:pPr>
            <a:endParaRPr lang="en-GB" dirty="0"/>
          </a:p>
          <a:p>
            <a:pPr marL="285750" indent="-285750" algn="just">
              <a:buClr>
                <a:srgbClr val="FFC000"/>
              </a:buClr>
              <a:buFont typeface="Arial" panose="020B0604020202020204" pitchFamily="34" charset="0"/>
              <a:buChar char="•"/>
            </a:pPr>
            <a:r>
              <a:rPr lang="en-GB" dirty="0"/>
              <a:t>The critical examination of the association between POS and various employees work outcomes lead to further insight into the influence of POS. On this basis, this research has made a significant contribution to the organizational support literature. </a:t>
            </a:r>
          </a:p>
          <a:p>
            <a:pPr marL="285750" indent="-285750" algn="just">
              <a:buClr>
                <a:srgbClr val="FFC000"/>
              </a:buClr>
              <a:buFont typeface="Arial" panose="020B0604020202020204" pitchFamily="34" charset="0"/>
              <a:buChar char="•"/>
            </a:pPr>
            <a:endParaRPr lang="en-GB" dirty="0"/>
          </a:p>
          <a:p>
            <a:pPr marL="285750" indent="-285750" algn="just">
              <a:buClr>
                <a:srgbClr val="FFC000"/>
              </a:buClr>
              <a:buFont typeface="Arial" panose="020B0604020202020204" pitchFamily="34" charset="0"/>
              <a:buChar char="•"/>
            </a:pPr>
            <a:r>
              <a:rPr lang="en-GB" dirty="0"/>
              <a:t>This research also validated the adaptability of POS to the ITO.</a:t>
            </a:r>
          </a:p>
          <a:p>
            <a:pPr marL="285750" indent="-285750" algn="just">
              <a:buClr>
                <a:srgbClr val="FFC000"/>
              </a:buClr>
              <a:buFont typeface="Arial" panose="020B0604020202020204" pitchFamily="34" charset="0"/>
              <a:buChar char="•"/>
            </a:pPr>
            <a:endParaRPr lang="en-GB" dirty="0"/>
          </a:p>
          <a:p>
            <a:pPr marL="285750" indent="-285750" algn="just">
              <a:buClr>
                <a:srgbClr val="FFC000"/>
              </a:buClr>
              <a:buFont typeface="Arial" panose="020B0604020202020204" pitchFamily="34" charset="0"/>
              <a:buChar char="•"/>
            </a:pPr>
            <a:r>
              <a:rPr lang="en-GB" dirty="0"/>
              <a:t>This research study is that it has contributed to the POS literature by diminishing the paucity of POS knowledge specifically in developing and emerging economies</a:t>
            </a:r>
          </a:p>
          <a:p>
            <a:pPr marL="285750" indent="-285750" algn="just">
              <a:buClr>
                <a:srgbClr val="FFC000"/>
              </a:buClr>
              <a:buFont typeface="Arial" panose="020B0604020202020204" pitchFamily="34" charset="0"/>
              <a:buChar char="•"/>
            </a:pPr>
            <a:endParaRPr lang="en-GB" dirty="0"/>
          </a:p>
          <a:p>
            <a:pPr marL="285750" indent="-285750" algn="just">
              <a:buClr>
                <a:srgbClr val="FFC000"/>
              </a:buClr>
              <a:buFont typeface="Arial" panose="020B0604020202020204" pitchFamily="34" charset="0"/>
              <a:buChar char="•"/>
            </a:pPr>
            <a:r>
              <a:rPr lang="en-GB" dirty="0"/>
              <a:t>Reveals POS-ITO model for generating organizational oriented employees’ work outcomes, which is relatively flexible and unique with the combination of selective ITO specific work outcomes.</a:t>
            </a:r>
          </a:p>
        </p:txBody>
      </p:sp>
      <p:pic>
        <p:nvPicPr>
          <p:cNvPr id="7"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37312"/>
            <a:ext cx="2195736" cy="61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790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36512" y="1052736"/>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 name="TextBox 6"/>
          <p:cNvSpPr txBox="1"/>
          <p:nvPr/>
        </p:nvSpPr>
        <p:spPr>
          <a:xfrm>
            <a:off x="48247" y="327782"/>
            <a:ext cx="8412185" cy="523220"/>
          </a:xfrm>
          <a:prstGeom prst="rect">
            <a:avLst/>
          </a:prstGeom>
          <a:noFill/>
        </p:spPr>
        <p:txBody>
          <a:bodyPr wrap="square" rtlCol="0">
            <a:spAutoFit/>
          </a:bodyPr>
          <a:lstStyle/>
          <a:p>
            <a:pPr>
              <a:spcBef>
                <a:spcPct val="20000"/>
              </a:spcBef>
              <a:buClr>
                <a:srgbClr val="FFC000"/>
              </a:buClr>
            </a:pPr>
            <a:r>
              <a:rPr lang="en-GB" sz="2800" b="1" dirty="0">
                <a:solidFill>
                  <a:schemeClr val="tx2">
                    <a:lumMod val="75000"/>
                  </a:schemeClr>
                </a:solidFill>
              </a:rPr>
              <a:t>Findings and Contributions </a:t>
            </a:r>
            <a:r>
              <a:rPr lang="en-GB" sz="2800" b="1" dirty="0" smtClean="0">
                <a:solidFill>
                  <a:schemeClr val="tx2">
                    <a:lumMod val="75000"/>
                  </a:schemeClr>
                </a:solidFill>
              </a:rPr>
              <a:t>1</a:t>
            </a:r>
            <a:endParaRPr lang="en-GB" sz="2800" b="1" dirty="0">
              <a:solidFill>
                <a:schemeClr val="tx2">
                  <a:lumMod val="75000"/>
                </a:schemeClr>
              </a:solidFill>
            </a:endParaRPr>
          </a:p>
        </p:txBody>
      </p:sp>
      <p:sp>
        <p:nvSpPr>
          <p:cNvPr id="2" name="Rectangle 1"/>
          <p:cNvSpPr/>
          <p:nvPr/>
        </p:nvSpPr>
        <p:spPr>
          <a:xfrm>
            <a:off x="60340" y="1081482"/>
            <a:ext cx="8400092" cy="5632311"/>
          </a:xfrm>
          <a:prstGeom prst="rect">
            <a:avLst/>
          </a:prstGeom>
        </p:spPr>
        <p:txBody>
          <a:bodyPr wrap="square">
            <a:spAutoFit/>
          </a:bodyPr>
          <a:lstStyle/>
          <a:p>
            <a:pPr lvl="0"/>
            <a:endParaRPr lang="en-GB" dirty="0"/>
          </a:p>
          <a:p>
            <a:pPr marL="285750" lvl="0" indent="-285750" algn="just">
              <a:buClr>
                <a:srgbClr val="FFC000"/>
              </a:buClr>
              <a:buSzPct val="150000"/>
              <a:buFont typeface="Arial" panose="020B0604020202020204" pitchFamily="34" charset="0"/>
              <a:buChar char="•"/>
            </a:pPr>
            <a:r>
              <a:rPr lang="en-GB" dirty="0"/>
              <a:t>The primary merits of this research study are its empirical disposition and contribution to the paucity of knowledge of POS literature in emerging economies.</a:t>
            </a:r>
          </a:p>
          <a:p>
            <a:pPr lvl="0" algn="just">
              <a:buClr>
                <a:srgbClr val="FFC000"/>
              </a:buClr>
              <a:buSzPct val="150000"/>
            </a:pPr>
            <a:endParaRPr lang="en-GB" dirty="0"/>
          </a:p>
          <a:p>
            <a:pPr marL="285750" lvl="0" indent="-285750" algn="just">
              <a:buClr>
                <a:srgbClr val="FFC000"/>
              </a:buClr>
              <a:buSzPct val="150000"/>
              <a:buFont typeface="Arial" panose="020B0604020202020204" pitchFamily="34" charset="0"/>
              <a:buChar char="•"/>
            </a:pPr>
            <a:r>
              <a:rPr lang="en-GB" dirty="0"/>
              <a:t>ITO workers were found to develop general beliefs to the extent to which their work organizations value work contributions. </a:t>
            </a:r>
          </a:p>
          <a:p>
            <a:pPr marL="285750" lvl="0" indent="-285750" algn="just">
              <a:buClr>
                <a:srgbClr val="FFC000"/>
              </a:buClr>
              <a:buSzPct val="150000"/>
              <a:buFont typeface="Arial" panose="020B0604020202020204" pitchFamily="34" charset="0"/>
              <a:buChar char="•"/>
            </a:pPr>
            <a:endParaRPr lang="en-GB" dirty="0"/>
          </a:p>
          <a:p>
            <a:pPr marL="285750" lvl="0" indent="-285750" algn="just">
              <a:buClr>
                <a:srgbClr val="FFC000"/>
              </a:buClr>
              <a:buSzPct val="150000"/>
              <a:buFont typeface="Arial" panose="020B0604020202020204" pitchFamily="34" charset="0"/>
              <a:buChar char="•"/>
            </a:pPr>
            <a:r>
              <a:rPr lang="en-GB" dirty="0"/>
              <a:t>Thus, employers need to pay attention in terms of how they design-develop relevant organizational support practices to generate organizational-oriented and beneficial employees work outcomes. </a:t>
            </a:r>
          </a:p>
          <a:p>
            <a:pPr marL="285750" lvl="0" indent="-285750" algn="just">
              <a:buClr>
                <a:srgbClr val="FFC000"/>
              </a:buClr>
              <a:buSzPct val="150000"/>
              <a:buFont typeface="Arial" panose="020B0604020202020204" pitchFamily="34" charset="0"/>
              <a:buChar char="•"/>
            </a:pPr>
            <a:endParaRPr lang="en-GB" dirty="0"/>
          </a:p>
          <a:p>
            <a:pPr marL="285750" lvl="0" indent="-285750" algn="just">
              <a:buClr>
                <a:srgbClr val="FFC000"/>
              </a:buClr>
              <a:buSzPct val="150000"/>
              <a:buFont typeface="Arial" panose="020B0604020202020204" pitchFamily="34" charset="0"/>
              <a:buChar char="•"/>
            </a:pPr>
            <a:r>
              <a:rPr lang="en-GB" dirty="0"/>
              <a:t>ITO workers’ work orientations and their supportive perceptions are contingent on both the individual and contextual characteristic of Sri Lanka and UAE. Hence, the applicability of global POS construct to a particular context becomes inconclusive unless the moderated impact is considered.</a:t>
            </a:r>
          </a:p>
          <a:p>
            <a:pPr marL="285750" lvl="0" indent="-285750" algn="just">
              <a:buClr>
                <a:srgbClr val="FFC000"/>
              </a:buClr>
              <a:buSzPct val="150000"/>
              <a:buFont typeface="Arial" panose="020B0604020202020204" pitchFamily="34" charset="0"/>
              <a:buChar char="•"/>
            </a:pPr>
            <a:endParaRPr lang="en-GB" dirty="0"/>
          </a:p>
          <a:p>
            <a:pPr marL="285750" indent="-285750" algn="just">
              <a:buClr>
                <a:srgbClr val="FFC000"/>
              </a:buClr>
              <a:buSzPct val="150000"/>
              <a:buFont typeface="Arial" panose="020B0604020202020204" pitchFamily="34" charset="0"/>
              <a:buChar char="•"/>
            </a:pPr>
            <a:r>
              <a:rPr lang="en-GB" dirty="0"/>
              <a:t>My research suggests that the influence of POS on employees work outcomes was moderated by the demographic and socio-cultural factors. </a:t>
            </a:r>
          </a:p>
          <a:p>
            <a:pPr lvl="0" algn="just">
              <a:buClr>
                <a:srgbClr val="FFC000"/>
              </a:buClr>
              <a:buSzPct val="150000"/>
            </a:pPr>
            <a:endParaRPr lang="en-GB" dirty="0"/>
          </a:p>
          <a:p>
            <a:pPr lvl="0"/>
            <a:endParaRPr lang="en-GB" dirty="0"/>
          </a:p>
        </p:txBody>
      </p:sp>
      <p:pic>
        <p:nvPicPr>
          <p:cNvPr id="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37312"/>
            <a:ext cx="1907704" cy="61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810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889208"/>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381328"/>
            <a:ext cx="9144000" cy="476672"/>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 name="TextBox 6"/>
          <p:cNvSpPr txBox="1"/>
          <p:nvPr/>
        </p:nvSpPr>
        <p:spPr>
          <a:xfrm>
            <a:off x="135705" y="188640"/>
            <a:ext cx="8412185" cy="523220"/>
          </a:xfrm>
          <a:prstGeom prst="rect">
            <a:avLst/>
          </a:prstGeom>
          <a:noFill/>
        </p:spPr>
        <p:txBody>
          <a:bodyPr wrap="square" rtlCol="0">
            <a:spAutoFit/>
          </a:bodyPr>
          <a:lstStyle/>
          <a:p>
            <a:pPr>
              <a:spcBef>
                <a:spcPct val="20000"/>
              </a:spcBef>
              <a:buClr>
                <a:srgbClr val="FFC000"/>
              </a:buClr>
            </a:pPr>
            <a:r>
              <a:rPr lang="en-GB" sz="2800" b="1" dirty="0">
                <a:solidFill>
                  <a:schemeClr val="tx2">
                    <a:lumMod val="75000"/>
                  </a:schemeClr>
                </a:solidFill>
              </a:rPr>
              <a:t>Findings and Contributions 2  </a:t>
            </a:r>
            <a:endParaRPr lang="en-GB" sz="2800" b="1" dirty="0">
              <a:solidFill>
                <a:srgbClr val="C00000"/>
              </a:solidFill>
            </a:endParaRPr>
          </a:p>
        </p:txBody>
      </p:sp>
      <p:sp>
        <p:nvSpPr>
          <p:cNvPr id="2" name="Rectangle 1"/>
          <p:cNvSpPr/>
          <p:nvPr/>
        </p:nvSpPr>
        <p:spPr>
          <a:xfrm>
            <a:off x="135705" y="1059361"/>
            <a:ext cx="8612759" cy="5632311"/>
          </a:xfrm>
          <a:prstGeom prst="rect">
            <a:avLst/>
          </a:prstGeom>
        </p:spPr>
        <p:txBody>
          <a:bodyPr wrap="square">
            <a:spAutoFit/>
          </a:bodyPr>
          <a:lstStyle/>
          <a:p>
            <a:pPr marL="285750" indent="-285750" algn="just">
              <a:buClr>
                <a:srgbClr val="FFC000"/>
              </a:buClr>
              <a:buFont typeface="Arial" panose="020B0604020202020204" pitchFamily="34" charset="0"/>
              <a:buChar char="•"/>
            </a:pPr>
            <a:r>
              <a:rPr lang="en-GB" dirty="0"/>
              <a:t>Develop an ITO oriented POS scale for knowledge workers to better reflect their perceptions about their work organization.  </a:t>
            </a:r>
          </a:p>
          <a:p>
            <a:pPr marL="285750" indent="-285750" algn="just">
              <a:buClr>
                <a:srgbClr val="FFC000"/>
              </a:buClr>
              <a:buFont typeface="Arial" panose="020B0604020202020204" pitchFamily="34" charset="0"/>
              <a:buChar char="•"/>
            </a:pPr>
            <a:endParaRPr lang="en-GB" dirty="0"/>
          </a:p>
          <a:p>
            <a:pPr marL="285750" indent="-285750" algn="just">
              <a:buClr>
                <a:srgbClr val="FFC000"/>
              </a:buClr>
              <a:buFont typeface="Arial" panose="020B0604020202020204" pitchFamily="34" charset="0"/>
              <a:buChar char="•"/>
            </a:pPr>
            <a:r>
              <a:rPr lang="en-GB" dirty="0"/>
              <a:t>The integrative POS-ITO model retains multidimensional paradigms underpinning organizational behavioural variables: practical, convertible, user-friendly, cost-effective and extendable for changing ITO context. </a:t>
            </a:r>
          </a:p>
          <a:p>
            <a:pPr marL="285750" indent="-285750" algn="just">
              <a:buClr>
                <a:srgbClr val="FFC000"/>
              </a:buClr>
              <a:buFont typeface="Arial" panose="020B0604020202020204" pitchFamily="34" charset="0"/>
              <a:buChar char="•"/>
            </a:pPr>
            <a:endParaRPr lang="en-GB" dirty="0"/>
          </a:p>
          <a:p>
            <a:pPr marL="285750" indent="-285750" algn="just">
              <a:buClr>
                <a:srgbClr val="FFC000"/>
              </a:buClr>
              <a:buFont typeface="Arial" panose="020B0604020202020204" pitchFamily="34" charset="0"/>
              <a:buChar char="•"/>
            </a:pPr>
            <a:r>
              <a:rPr lang="en-GB" dirty="0"/>
              <a:t>In UAE, ITO workers tent to value organisational fairness over pay level satisfaction, in contras, the reverse is true in SL. </a:t>
            </a:r>
          </a:p>
          <a:p>
            <a:pPr marL="285750" indent="-285750" algn="just">
              <a:buClr>
                <a:srgbClr val="FFC000"/>
              </a:buClr>
              <a:buFont typeface="Arial" panose="020B0604020202020204" pitchFamily="34" charset="0"/>
              <a:buChar char="•"/>
            </a:pPr>
            <a:endParaRPr lang="en-GB" dirty="0"/>
          </a:p>
          <a:p>
            <a:pPr marL="285750" indent="-285750" algn="just">
              <a:buClr>
                <a:srgbClr val="FFC000"/>
              </a:buClr>
              <a:buFont typeface="Arial" panose="020B0604020202020204" pitchFamily="34" charset="0"/>
              <a:buChar char="•"/>
            </a:pPr>
            <a:r>
              <a:rPr lang="en-GB" dirty="0"/>
              <a:t>It was evident that high-performing ITO economy (UAE) attracts migrant workers from lower-performing ITO economies. </a:t>
            </a:r>
          </a:p>
          <a:p>
            <a:pPr marL="285750" indent="-285750" algn="just">
              <a:buClr>
                <a:srgbClr val="FFC000"/>
              </a:buClr>
              <a:buFont typeface="Arial" panose="020B0604020202020204" pitchFamily="34" charset="0"/>
              <a:buChar char="•"/>
            </a:pPr>
            <a:endParaRPr lang="en-GB" dirty="0"/>
          </a:p>
          <a:p>
            <a:pPr marL="285750" indent="-285750" algn="just">
              <a:buClr>
                <a:srgbClr val="FFC000"/>
              </a:buClr>
              <a:buFont typeface="Arial" panose="020B0604020202020204" pitchFamily="34" charset="0"/>
              <a:buChar char="•"/>
            </a:pPr>
            <a:r>
              <a:rPr lang="en-GB" dirty="0"/>
              <a:t>High skills, relatively low pay are organizational conditions that apply to ITO workers generally in Sri Lanka. </a:t>
            </a:r>
          </a:p>
          <a:p>
            <a:pPr marL="285750" indent="-285750" algn="just">
              <a:buClr>
                <a:srgbClr val="FFC000"/>
              </a:buClr>
              <a:buFont typeface="Arial" panose="020B0604020202020204" pitchFamily="34" charset="0"/>
              <a:buChar char="•"/>
            </a:pPr>
            <a:endParaRPr lang="en-GB" dirty="0"/>
          </a:p>
          <a:p>
            <a:pPr marL="285750" indent="-285750" algn="just">
              <a:buClr>
                <a:srgbClr val="FFC000"/>
              </a:buClr>
              <a:buFont typeface="Arial" panose="020B0604020202020204" pitchFamily="34" charset="0"/>
              <a:buChar char="•"/>
            </a:pPr>
            <a:r>
              <a:rPr lang="en-GB" dirty="0"/>
              <a:t>In the future, competitive market theory suggest that wage levels will tend to equalise between the UAE and SL. And wages in emerging markets will tend to equalise with developed market wages. But markets may not be competitive in this way. </a:t>
            </a:r>
          </a:p>
          <a:p>
            <a:pPr marL="285750" indent="-285750">
              <a:buClr>
                <a:srgbClr val="FFC000"/>
              </a:buClr>
              <a:buFont typeface="Arial" panose="020B0604020202020204" pitchFamily="34" charset="0"/>
              <a:buChar char="•"/>
            </a:pPr>
            <a:endParaRPr lang="en-GB" dirty="0"/>
          </a:p>
        </p:txBody>
      </p:sp>
      <p:pic>
        <p:nvPicPr>
          <p:cNvPr id="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81328"/>
            <a:ext cx="1907704" cy="467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730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80728"/>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Content Placeholder 2"/>
          <p:cNvSpPr txBox="1">
            <a:spLocks/>
          </p:cNvSpPr>
          <p:nvPr/>
        </p:nvSpPr>
        <p:spPr>
          <a:xfrm>
            <a:off x="238892" y="1268760"/>
            <a:ext cx="8562975" cy="46207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Clr>
                <a:srgbClr val="FFC000"/>
              </a:buClr>
              <a:buFont typeface="Arial" pitchFamily="34" charset="0"/>
              <a:buChar char="•"/>
            </a:pPr>
            <a:endParaRPr lang="en-US" sz="1800" dirty="0">
              <a:solidFill>
                <a:schemeClr val="bg2">
                  <a:lumMod val="10000"/>
                </a:schemeClr>
              </a:solidFill>
            </a:endParaRPr>
          </a:p>
        </p:txBody>
      </p:sp>
      <p:sp>
        <p:nvSpPr>
          <p:cNvPr id="2" name="Rectangle 1"/>
          <p:cNvSpPr/>
          <p:nvPr/>
        </p:nvSpPr>
        <p:spPr>
          <a:xfrm>
            <a:off x="238892" y="332656"/>
            <a:ext cx="6483763" cy="523220"/>
          </a:xfrm>
          <a:prstGeom prst="rect">
            <a:avLst/>
          </a:prstGeom>
        </p:spPr>
        <p:txBody>
          <a:bodyPr wrap="none">
            <a:spAutoFit/>
          </a:bodyPr>
          <a:lstStyle/>
          <a:p>
            <a:r>
              <a:rPr lang="en-GB" sz="2800" b="1" dirty="0">
                <a:solidFill>
                  <a:schemeClr val="tx2">
                    <a:lumMod val="75000"/>
                  </a:schemeClr>
                </a:solidFill>
              </a:rPr>
              <a:t>Contribution to the Knowledge – Practice </a:t>
            </a:r>
            <a:r>
              <a:rPr lang="en-GB" sz="2800" b="1" dirty="0" smtClean="0">
                <a:solidFill>
                  <a:schemeClr val="tx2">
                    <a:lumMod val="75000"/>
                  </a:schemeClr>
                </a:solidFill>
              </a:rPr>
              <a:t> </a:t>
            </a:r>
            <a:endParaRPr lang="en-GB" sz="2800" b="1" dirty="0">
              <a:solidFill>
                <a:schemeClr val="tx2">
                  <a:lumMod val="75000"/>
                </a:schemeClr>
              </a:solidFill>
            </a:endParaRPr>
          </a:p>
        </p:txBody>
      </p:sp>
      <p:sp>
        <p:nvSpPr>
          <p:cNvPr id="4" name="Rectangle 3"/>
          <p:cNvSpPr/>
          <p:nvPr/>
        </p:nvSpPr>
        <p:spPr>
          <a:xfrm>
            <a:off x="323528" y="1264549"/>
            <a:ext cx="8128233" cy="2308324"/>
          </a:xfrm>
          <a:prstGeom prst="rect">
            <a:avLst/>
          </a:prstGeom>
        </p:spPr>
        <p:txBody>
          <a:bodyPr wrap="square">
            <a:spAutoFit/>
          </a:bodyPr>
          <a:lstStyle/>
          <a:p>
            <a:pPr marL="285750" indent="-285750" algn="just">
              <a:buClr>
                <a:srgbClr val="FFC000"/>
              </a:buClr>
              <a:buFont typeface="Arial" panose="020B0604020202020204" pitchFamily="34" charset="0"/>
              <a:buChar char="•"/>
            </a:pPr>
            <a:r>
              <a:rPr lang="en-GB" dirty="0"/>
              <a:t>The present POS-ITO model is unique, innovative, practical and easily implementable as a Management Information System (MIS). </a:t>
            </a:r>
          </a:p>
          <a:p>
            <a:pPr marL="285750" indent="-285750" algn="just">
              <a:buClr>
                <a:srgbClr val="FFC000"/>
              </a:buClr>
              <a:buFont typeface="Arial" panose="020B0604020202020204" pitchFamily="34" charset="0"/>
              <a:buChar char="•"/>
            </a:pPr>
            <a:endParaRPr lang="en-GB" dirty="0"/>
          </a:p>
          <a:p>
            <a:pPr marL="285750" indent="-285750" algn="just">
              <a:buClr>
                <a:srgbClr val="FFC000"/>
              </a:buClr>
              <a:buFont typeface="Arial" panose="020B0604020202020204" pitchFamily="34" charset="0"/>
              <a:buChar char="•"/>
            </a:pPr>
            <a:r>
              <a:rPr lang="en-GB" dirty="0"/>
              <a:t>The current POS-ITO model can be used to diminish the undesirable paradoxes (inadequate work outcomes), under-deliveries (work-related deliveries) or weak practices associated with the organizational support models. </a:t>
            </a:r>
          </a:p>
          <a:p>
            <a:pPr marL="285750" indent="-285750" algn="just">
              <a:buClr>
                <a:srgbClr val="FFC000"/>
              </a:buClr>
              <a:buFont typeface="Arial" panose="020B0604020202020204" pitchFamily="34" charset="0"/>
              <a:buChar char="•"/>
            </a:pPr>
            <a:endParaRPr lang="en-GB" dirty="0"/>
          </a:p>
          <a:p>
            <a:pPr marL="285750" indent="-285750" algn="just">
              <a:buClr>
                <a:srgbClr val="FFC000"/>
              </a:buClr>
              <a:buFont typeface="Arial" panose="020B0604020202020204" pitchFamily="34" charset="0"/>
              <a:buChar char="•"/>
            </a:pPr>
            <a:endParaRPr lang="en-GB" dirty="0"/>
          </a:p>
        </p:txBody>
      </p:sp>
      <p:pic>
        <p:nvPicPr>
          <p:cNvPr id="7"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37312"/>
            <a:ext cx="1907704" cy="61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5523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1340768"/>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013161"/>
            <a:ext cx="9144000" cy="844839"/>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Content Placeholder 2"/>
          <p:cNvSpPr txBox="1">
            <a:spLocks/>
          </p:cNvSpPr>
          <p:nvPr/>
        </p:nvSpPr>
        <p:spPr>
          <a:xfrm>
            <a:off x="290512" y="1418765"/>
            <a:ext cx="8562975" cy="46207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Clr>
                <a:srgbClr val="FFC000"/>
              </a:buClr>
              <a:buFont typeface="Arial" pitchFamily="34" charset="0"/>
              <a:buChar char="•"/>
            </a:pPr>
            <a:endParaRPr lang="en-US" sz="1800" dirty="0">
              <a:solidFill>
                <a:schemeClr val="bg2">
                  <a:lumMod val="10000"/>
                </a:schemeClr>
              </a:solidFill>
            </a:endParaRPr>
          </a:p>
        </p:txBody>
      </p:sp>
      <p:sp>
        <p:nvSpPr>
          <p:cNvPr id="6" name="TextBox 5"/>
          <p:cNvSpPr txBox="1"/>
          <p:nvPr/>
        </p:nvSpPr>
        <p:spPr>
          <a:xfrm>
            <a:off x="290512" y="606288"/>
            <a:ext cx="3923947" cy="523220"/>
          </a:xfrm>
          <a:prstGeom prst="rect">
            <a:avLst/>
          </a:prstGeom>
          <a:noFill/>
        </p:spPr>
        <p:txBody>
          <a:bodyPr wrap="square" rtlCol="0">
            <a:spAutoFit/>
          </a:bodyPr>
          <a:lstStyle/>
          <a:p>
            <a:pPr>
              <a:spcBef>
                <a:spcPct val="20000"/>
              </a:spcBef>
              <a:buClr>
                <a:srgbClr val="FFC000"/>
              </a:buClr>
            </a:pPr>
            <a:r>
              <a:rPr lang="en-GB" sz="2800" b="1" dirty="0">
                <a:solidFill>
                  <a:schemeClr val="tx2">
                    <a:lumMod val="75000"/>
                  </a:schemeClr>
                </a:solidFill>
              </a:rPr>
              <a:t>Aim</a:t>
            </a:r>
            <a:endParaRPr lang="en-GB" sz="2800" b="1" dirty="0">
              <a:solidFill>
                <a:srgbClr val="FF0000"/>
              </a:solidFill>
            </a:endParaRPr>
          </a:p>
        </p:txBody>
      </p:sp>
      <p:sp>
        <p:nvSpPr>
          <p:cNvPr id="3" name="Rectangle 2"/>
          <p:cNvSpPr/>
          <p:nvPr/>
        </p:nvSpPr>
        <p:spPr>
          <a:xfrm>
            <a:off x="281750" y="1628800"/>
            <a:ext cx="8355409" cy="1846659"/>
          </a:xfrm>
          <a:prstGeom prst="rect">
            <a:avLst/>
          </a:prstGeom>
        </p:spPr>
        <p:txBody>
          <a:bodyPr wrap="square">
            <a:spAutoFit/>
          </a:bodyPr>
          <a:lstStyle/>
          <a:p>
            <a:pPr algn="just"/>
            <a:r>
              <a:rPr lang="en-GB" dirty="0"/>
              <a:t> </a:t>
            </a:r>
          </a:p>
          <a:p>
            <a:pPr algn="just">
              <a:buClr>
                <a:srgbClr val="FFC000"/>
              </a:buClr>
            </a:pPr>
            <a:r>
              <a:rPr lang="en-GB" sz="2400" dirty="0"/>
              <a:t>The aim of the research is to undertake a comparative study by applying the concept of POS to Information Technology Offshoring (ITO) in Sri Lanka and UAE, using Structural Equation Modelling (SEM) based on Confirmatory Factor Analysis (CFA).</a:t>
            </a:r>
          </a:p>
        </p:txBody>
      </p:sp>
      <p:pic>
        <p:nvPicPr>
          <p:cNvPr id="2051" name="Picture 3"/>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1115616" y="4290048"/>
            <a:ext cx="7289800" cy="15367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013161"/>
            <a:ext cx="2411760" cy="83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3782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80728"/>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Content Placeholder 2"/>
          <p:cNvSpPr txBox="1">
            <a:spLocks/>
          </p:cNvSpPr>
          <p:nvPr/>
        </p:nvSpPr>
        <p:spPr>
          <a:xfrm>
            <a:off x="238892" y="1268760"/>
            <a:ext cx="8562975" cy="46207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Clr>
                <a:srgbClr val="FFC000"/>
              </a:buClr>
              <a:buFont typeface="Arial" pitchFamily="34" charset="0"/>
              <a:buChar char="•"/>
            </a:pPr>
            <a:endParaRPr lang="en-US" sz="1800" dirty="0">
              <a:solidFill>
                <a:schemeClr val="bg2">
                  <a:lumMod val="10000"/>
                </a:schemeClr>
              </a:solidFill>
            </a:endParaRPr>
          </a:p>
        </p:txBody>
      </p:sp>
      <p:sp>
        <p:nvSpPr>
          <p:cNvPr id="2" name="Rectangle 1"/>
          <p:cNvSpPr/>
          <p:nvPr/>
        </p:nvSpPr>
        <p:spPr>
          <a:xfrm>
            <a:off x="238892" y="332656"/>
            <a:ext cx="5908156" cy="523220"/>
          </a:xfrm>
          <a:prstGeom prst="rect">
            <a:avLst/>
          </a:prstGeom>
        </p:spPr>
        <p:txBody>
          <a:bodyPr wrap="none">
            <a:spAutoFit/>
          </a:bodyPr>
          <a:lstStyle/>
          <a:p>
            <a:r>
              <a:rPr lang="en-GB" sz="2800" b="1" dirty="0">
                <a:solidFill>
                  <a:schemeClr val="tx2">
                    <a:lumMod val="75000"/>
                  </a:schemeClr>
                </a:solidFill>
              </a:rPr>
              <a:t>Contribution to the Knowledge – PhD </a:t>
            </a:r>
            <a:r>
              <a:rPr lang="en-GB" sz="2800" b="1" dirty="0" smtClean="0">
                <a:solidFill>
                  <a:schemeClr val="tx2">
                    <a:lumMod val="75000"/>
                  </a:schemeClr>
                </a:solidFill>
              </a:rPr>
              <a:t> </a:t>
            </a:r>
            <a:endParaRPr lang="en-GB" sz="2800" b="1" dirty="0">
              <a:solidFill>
                <a:schemeClr val="tx2">
                  <a:lumMod val="75000"/>
                </a:schemeClr>
              </a:solidFill>
            </a:endParaRPr>
          </a:p>
        </p:txBody>
      </p:sp>
      <p:sp>
        <p:nvSpPr>
          <p:cNvPr id="4" name="Rectangle 3"/>
          <p:cNvSpPr/>
          <p:nvPr/>
        </p:nvSpPr>
        <p:spPr>
          <a:xfrm>
            <a:off x="238892" y="1124744"/>
            <a:ext cx="7854532" cy="4247317"/>
          </a:xfrm>
          <a:prstGeom prst="rect">
            <a:avLst/>
          </a:prstGeom>
        </p:spPr>
        <p:txBody>
          <a:bodyPr wrap="square">
            <a:spAutoFit/>
          </a:bodyPr>
          <a:lstStyle/>
          <a:p>
            <a:pPr algn="just">
              <a:buClr>
                <a:srgbClr val="FFC000"/>
              </a:buClr>
            </a:pPr>
            <a:endParaRPr lang="en-GB" dirty="0"/>
          </a:p>
          <a:p>
            <a:pPr marL="285750" indent="-285750" algn="just">
              <a:buClr>
                <a:srgbClr val="FFC000"/>
              </a:buClr>
              <a:buFont typeface="Arial" panose="020B0604020202020204" pitchFamily="34" charset="0"/>
              <a:buChar char="•"/>
            </a:pPr>
            <a:r>
              <a:rPr lang="en-GB" dirty="0"/>
              <a:t>The present POS-ITO model is a new innovative approach for generating, retaining and regulating organizational oriented employees work outcome specific to ITO. </a:t>
            </a:r>
          </a:p>
          <a:p>
            <a:pPr marL="285750" indent="-285750" algn="just">
              <a:buClr>
                <a:srgbClr val="FFC000"/>
              </a:buClr>
              <a:buFont typeface="Arial" panose="020B0604020202020204" pitchFamily="34" charset="0"/>
              <a:buChar char="•"/>
            </a:pPr>
            <a:endParaRPr lang="en-GB" dirty="0"/>
          </a:p>
          <a:p>
            <a:pPr marL="285750" indent="-285750" algn="just">
              <a:buClr>
                <a:srgbClr val="FFC000"/>
              </a:buClr>
              <a:buFont typeface="Arial" panose="020B0604020202020204" pitchFamily="34" charset="0"/>
              <a:buChar char="•"/>
            </a:pPr>
            <a:r>
              <a:rPr lang="en-GB" dirty="0"/>
              <a:t>The current research study objectively identified the correct combination of antecedents of organizational support (specific to ITO) based on the previous researches. </a:t>
            </a:r>
          </a:p>
          <a:p>
            <a:pPr marL="285750" indent="-285750" algn="just">
              <a:buClr>
                <a:srgbClr val="FFC000"/>
              </a:buClr>
              <a:buFont typeface="Arial" panose="020B0604020202020204" pitchFamily="34" charset="0"/>
              <a:buChar char="•"/>
            </a:pPr>
            <a:endParaRPr lang="en-GB" dirty="0"/>
          </a:p>
          <a:p>
            <a:pPr marL="285750" indent="-285750" algn="just">
              <a:buClr>
                <a:srgbClr val="FFC000"/>
              </a:buClr>
              <a:buFont typeface="Arial" panose="020B0604020202020204" pitchFamily="34" charset="0"/>
              <a:buChar char="•"/>
            </a:pPr>
            <a:r>
              <a:rPr lang="en-GB" dirty="0"/>
              <a:t>It also has developed visibility on the robustness and extend-ability (moderation and mediation) process POS construct by embedding POS-ITO model, which retains multidimensional paradigms underpinning organizational behavioural variables: practical, convertible, user-friendly, cost-effective and extendable for changing ITO context</a:t>
            </a:r>
          </a:p>
          <a:p>
            <a:pPr marL="285750" indent="-285750" algn="just">
              <a:buClr>
                <a:srgbClr val="FFC000"/>
              </a:buClr>
              <a:buFont typeface="Arial" panose="020B0604020202020204" pitchFamily="34" charset="0"/>
              <a:buChar char="•"/>
            </a:pPr>
            <a:endParaRPr lang="en-GB" dirty="0"/>
          </a:p>
        </p:txBody>
      </p:sp>
      <p:pic>
        <p:nvPicPr>
          <p:cNvPr id="7"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37312"/>
            <a:ext cx="1907704" cy="61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1664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889208"/>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 name="TextBox 6"/>
          <p:cNvSpPr txBox="1"/>
          <p:nvPr/>
        </p:nvSpPr>
        <p:spPr>
          <a:xfrm>
            <a:off x="179512" y="159675"/>
            <a:ext cx="8412185" cy="523220"/>
          </a:xfrm>
          <a:prstGeom prst="rect">
            <a:avLst/>
          </a:prstGeom>
          <a:noFill/>
        </p:spPr>
        <p:txBody>
          <a:bodyPr wrap="square" rtlCol="0">
            <a:spAutoFit/>
          </a:bodyPr>
          <a:lstStyle/>
          <a:p>
            <a:pPr>
              <a:spcBef>
                <a:spcPct val="20000"/>
              </a:spcBef>
              <a:buClr>
                <a:srgbClr val="FFC000"/>
              </a:buClr>
            </a:pPr>
            <a:r>
              <a:rPr lang="en-GB" sz="2800" b="1" dirty="0">
                <a:solidFill>
                  <a:schemeClr val="tx2">
                    <a:lumMod val="75000"/>
                  </a:schemeClr>
                </a:solidFill>
              </a:rPr>
              <a:t>Findings and Contributions   3</a:t>
            </a:r>
          </a:p>
        </p:txBody>
      </p:sp>
      <p:sp>
        <p:nvSpPr>
          <p:cNvPr id="3" name="TextBox 2"/>
          <p:cNvSpPr txBox="1"/>
          <p:nvPr/>
        </p:nvSpPr>
        <p:spPr>
          <a:xfrm>
            <a:off x="179512" y="1052736"/>
            <a:ext cx="8250784" cy="2031325"/>
          </a:xfrm>
          <a:prstGeom prst="rect">
            <a:avLst/>
          </a:prstGeom>
          <a:noFill/>
        </p:spPr>
        <p:txBody>
          <a:bodyPr wrap="square" rtlCol="0">
            <a:spAutoFit/>
          </a:bodyPr>
          <a:lstStyle/>
          <a:p>
            <a:pPr marL="285750" indent="-285750" algn="just">
              <a:buClr>
                <a:srgbClr val="FFC000"/>
              </a:buClr>
              <a:buFont typeface="Arial" panose="020B0604020202020204" pitchFamily="34" charset="0"/>
              <a:buChar char="•"/>
            </a:pPr>
            <a:endParaRPr lang="en-GB" dirty="0"/>
          </a:p>
          <a:p>
            <a:pPr marL="285750" indent="-285750" algn="just">
              <a:buClr>
                <a:srgbClr val="FFC000"/>
              </a:buClr>
              <a:buFont typeface="Arial" panose="020B0604020202020204" pitchFamily="34" charset="0"/>
              <a:buChar char="•"/>
            </a:pPr>
            <a:r>
              <a:rPr lang="en-GB" dirty="0"/>
              <a:t>It was also found felt obligation mediates the impact of POS on selective employees work outcomes (Job Satisfaction and Organisational Citizenship behaviour) </a:t>
            </a:r>
          </a:p>
          <a:p>
            <a:pPr marL="285750" indent="-285750" algn="just">
              <a:buClr>
                <a:srgbClr val="FFC000"/>
              </a:buClr>
              <a:buFont typeface="Arial" panose="020B0604020202020204" pitchFamily="34" charset="0"/>
              <a:buChar char="•"/>
            </a:pPr>
            <a:endParaRPr lang="en-GB" dirty="0"/>
          </a:p>
          <a:p>
            <a:pPr marL="285750" indent="-285750" algn="just">
              <a:buClr>
                <a:srgbClr val="FFC000"/>
              </a:buClr>
              <a:buFont typeface="Arial" panose="020B0604020202020204" pitchFamily="34" charset="0"/>
              <a:buChar char="•"/>
            </a:pPr>
            <a:r>
              <a:rPr lang="en-GB" dirty="0"/>
              <a:t>This provides scope of further research </a:t>
            </a:r>
          </a:p>
          <a:p>
            <a:endParaRPr lang="en-GB" dirty="0"/>
          </a:p>
          <a:p>
            <a:endParaRPr lang="en-GB" dirty="0"/>
          </a:p>
        </p:txBody>
      </p:sp>
      <p:pic>
        <p:nvPicPr>
          <p:cNvPr id="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37312"/>
            <a:ext cx="1907704" cy="61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7705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889208"/>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 name="TextBox 6"/>
          <p:cNvSpPr txBox="1"/>
          <p:nvPr/>
        </p:nvSpPr>
        <p:spPr>
          <a:xfrm>
            <a:off x="48247" y="282062"/>
            <a:ext cx="8412185" cy="523220"/>
          </a:xfrm>
          <a:prstGeom prst="rect">
            <a:avLst/>
          </a:prstGeom>
          <a:noFill/>
        </p:spPr>
        <p:txBody>
          <a:bodyPr wrap="square" rtlCol="0">
            <a:spAutoFit/>
          </a:bodyPr>
          <a:lstStyle/>
          <a:p>
            <a:r>
              <a:rPr lang="en-GB" sz="2800" b="1" dirty="0">
                <a:solidFill>
                  <a:schemeClr val="tx2">
                    <a:lumMod val="75000"/>
                  </a:schemeClr>
                </a:solidFill>
              </a:rPr>
              <a:t>Future Research Direction </a:t>
            </a:r>
            <a:r>
              <a:rPr lang="en-GB" sz="2800" b="1" dirty="0" smtClean="0">
                <a:solidFill>
                  <a:schemeClr val="tx2">
                    <a:lumMod val="75000"/>
                  </a:schemeClr>
                </a:solidFill>
              </a:rPr>
              <a:t> </a:t>
            </a:r>
            <a:endParaRPr lang="en-GB" sz="2800" b="1" dirty="0">
              <a:solidFill>
                <a:schemeClr val="tx2">
                  <a:lumMod val="75000"/>
                </a:schemeClr>
              </a:solidFill>
            </a:endParaRPr>
          </a:p>
        </p:txBody>
      </p:sp>
      <p:sp>
        <p:nvSpPr>
          <p:cNvPr id="5" name="Rectangle 4"/>
          <p:cNvSpPr/>
          <p:nvPr/>
        </p:nvSpPr>
        <p:spPr>
          <a:xfrm>
            <a:off x="70532" y="692696"/>
            <a:ext cx="8765318" cy="5324535"/>
          </a:xfrm>
          <a:prstGeom prst="rect">
            <a:avLst/>
          </a:prstGeom>
        </p:spPr>
        <p:txBody>
          <a:bodyPr wrap="square">
            <a:spAutoFit/>
          </a:bodyPr>
          <a:lstStyle/>
          <a:p>
            <a:pPr marL="285750" indent="-285750">
              <a:buClr>
                <a:srgbClr val="FFC000"/>
              </a:buClr>
              <a:buFont typeface="Arial" panose="020B0604020202020204" pitchFamily="34" charset="0"/>
              <a:buChar char="•"/>
            </a:pPr>
            <a:endParaRPr lang="en-GB" dirty="0"/>
          </a:p>
          <a:p>
            <a:pPr marL="285750" indent="-285750">
              <a:buClr>
                <a:srgbClr val="FFC000"/>
              </a:buClr>
              <a:buFont typeface="Arial" panose="020B0604020202020204" pitchFamily="34" charset="0"/>
              <a:buChar char="•"/>
            </a:pPr>
            <a:r>
              <a:rPr lang="en-GB" dirty="0"/>
              <a:t>Dissertation used the data of employees’ self-reported performance, thus, it could be viewed as a drawback in terms of producing quality data, because performance evaluation is generally done by employees managers or superiors. </a:t>
            </a:r>
          </a:p>
          <a:p>
            <a:pPr marL="285750" indent="-285750">
              <a:buClr>
                <a:srgbClr val="FFC000"/>
              </a:buClr>
              <a:buFont typeface="Arial" panose="020B0604020202020204" pitchFamily="34" charset="0"/>
              <a:buChar char="•"/>
            </a:pPr>
            <a:endParaRPr lang="en-GB" dirty="0"/>
          </a:p>
          <a:p>
            <a:pPr marL="285750" indent="-285750">
              <a:buClr>
                <a:srgbClr val="FFC000"/>
              </a:buClr>
              <a:buFont typeface="Arial" panose="020B0604020202020204" pitchFamily="34" charset="0"/>
              <a:buChar char="•"/>
            </a:pPr>
            <a:r>
              <a:rPr lang="en-GB" dirty="0"/>
              <a:t>Test the POS-ITO model using qualitative (interviews) data or using exploratory factor analysis. </a:t>
            </a:r>
            <a:r>
              <a:rPr lang="en-GB" dirty="0" smtClean="0"/>
              <a:t>Examine </a:t>
            </a:r>
            <a:r>
              <a:rPr lang="en-GB" dirty="0"/>
              <a:t>the antecedents of POS, POS itself and outcomes of POS via longitudinal data (i.e time series). Reciprocity is a key feature of POS. </a:t>
            </a:r>
          </a:p>
          <a:p>
            <a:pPr>
              <a:buClr>
                <a:srgbClr val="FFC000"/>
              </a:buClr>
            </a:pPr>
            <a:endParaRPr lang="en-GB" dirty="0"/>
          </a:p>
          <a:p>
            <a:pPr marL="285750" indent="-285750" algn="just">
              <a:buClr>
                <a:srgbClr val="FFC000"/>
              </a:buClr>
              <a:buFont typeface="Arial" panose="020B0604020202020204" pitchFamily="34" charset="0"/>
              <a:buChar char="•"/>
            </a:pPr>
            <a:r>
              <a:rPr lang="en-GB" dirty="0"/>
              <a:t>The POS scale used in this research was developed and primarily has been used with non-ITO employees. Thus, it is suggested that future researchers may consider developing ITO oriented POS scale for knowledge workers. </a:t>
            </a:r>
            <a:r>
              <a:rPr lang="en-GB" sz="1400" i="1" dirty="0"/>
              <a:t>i.e  POS-ITO scale</a:t>
            </a:r>
            <a:r>
              <a:rPr lang="en-GB" sz="1400" b="1" i="1" dirty="0"/>
              <a:t>: </a:t>
            </a:r>
            <a:r>
              <a:rPr lang="en-GB" sz="1400" i="1" dirty="0"/>
              <a:t>my organization provides sufficient organizational resources for ITO workers to deliver IT deliveries, offers satisfactory compensation to contribute and help the organization to achieve its goals and objectives, offers incentives for on-time deliveries, permits the knowledge workers to determine how to perform their work, cares about the knowledge workers work-life balance, trusts and treats the ITO workers impartially. </a:t>
            </a:r>
          </a:p>
          <a:p>
            <a:pPr marL="285750" indent="-285750" algn="just">
              <a:buClr>
                <a:srgbClr val="FFC000"/>
              </a:buClr>
              <a:buFont typeface="Arial" panose="020B0604020202020204" pitchFamily="34" charset="0"/>
              <a:buChar char="•"/>
            </a:pPr>
            <a:endParaRPr lang="en-GB" sz="1400" i="1" dirty="0"/>
          </a:p>
          <a:p>
            <a:pPr marL="285750" indent="-285750">
              <a:buClr>
                <a:srgbClr val="FFC000"/>
              </a:buClr>
              <a:buFont typeface="Arial" panose="020B0604020202020204" pitchFamily="34" charset="0"/>
              <a:buChar char="•"/>
            </a:pPr>
            <a:r>
              <a:rPr lang="en-GB" dirty="0"/>
              <a:t>Culture as a substantial variable was not included in the research scope. For example, it was found that employees are affectively inclined to perceive more supervisor support in a particular culture (Yoon and Thye, 2000).</a:t>
            </a:r>
          </a:p>
        </p:txBody>
      </p:sp>
      <p:pic>
        <p:nvPicPr>
          <p:cNvPr id="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37312"/>
            <a:ext cx="1907704" cy="61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6453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889208"/>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525344"/>
            <a:ext cx="9144000" cy="332656"/>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 name="TextBox 6"/>
          <p:cNvSpPr txBox="1"/>
          <p:nvPr/>
        </p:nvSpPr>
        <p:spPr>
          <a:xfrm>
            <a:off x="48247" y="327782"/>
            <a:ext cx="8412185" cy="523220"/>
          </a:xfrm>
          <a:prstGeom prst="rect">
            <a:avLst/>
          </a:prstGeom>
          <a:noFill/>
        </p:spPr>
        <p:txBody>
          <a:bodyPr wrap="square" rtlCol="0">
            <a:spAutoFit/>
          </a:bodyPr>
          <a:lstStyle/>
          <a:p>
            <a:r>
              <a:rPr lang="en-GB" sz="2800" b="1" dirty="0">
                <a:solidFill>
                  <a:schemeClr val="tx2">
                    <a:lumMod val="75000"/>
                  </a:schemeClr>
                </a:solidFill>
              </a:rPr>
              <a:t>References </a:t>
            </a:r>
            <a:endParaRPr lang="en-GB" sz="2800" b="1" dirty="0">
              <a:solidFill>
                <a:srgbClr val="C00000"/>
              </a:solidFill>
            </a:endParaRPr>
          </a:p>
        </p:txBody>
      </p:sp>
      <p:sp>
        <p:nvSpPr>
          <p:cNvPr id="8" name="Rectangle 7"/>
          <p:cNvSpPr/>
          <p:nvPr/>
        </p:nvSpPr>
        <p:spPr>
          <a:xfrm>
            <a:off x="-89856" y="943008"/>
            <a:ext cx="9233856" cy="5709255"/>
          </a:xfrm>
          <a:prstGeom prst="rect">
            <a:avLst/>
          </a:prstGeom>
        </p:spPr>
        <p:txBody>
          <a:bodyPr wrap="square">
            <a:spAutoFit/>
          </a:bodyPr>
          <a:lstStyle/>
          <a:p>
            <a:pPr marL="466090" indent="-285750">
              <a:spcAft>
                <a:spcPts val="600"/>
              </a:spcAft>
              <a:buClr>
                <a:srgbClr val="FFC000"/>
              </a:buClr>
              <a:buFont typeface="Arial" panose="020B0604020202020204" pitchFamily="34" charset="0"/>
              <a:buChar char="•"/>
            </a:pPr>
            <a:r>
              <a:rPr lang="en-US" sz="1600" dirty="0"/>
              <a:t>Rhoades, L. &amp; Eisenberger, R., (2002). Perceived Organizational Support: A Review Of The Literature. Journal Of Applied Psychology, 87, p.698-714.</a:t>
            </a:r>
            <a:endParaRPr lang="en-GB" sz="1600" dirty="0"/>
          </a:p>
          <a:p>
            <a:pPr marL="466090" indent="-285750">
              <a:spcAft>
                <a:spcPts val="600"/>
              </a:spcAft>
              <a:buClr>
                <a:srgbClr val="FFC000"/>
              </a:buClr>
              <a:buFont typeface="Arial" panose="020B0604020202020204" pitchFamily="34" charset="0"/>
              <a:buChar char="•"/>
            </a:pPr>
            <a:r>
              <a:rPr lang="en-US" sz="1600" dirty="0"/>
              <a:t>Gyekye, S.A., 2009. Perceived Organizational Support : An African Perspective.,p.2651-2668.</a:t>
            </a:r>
            <a:endParaRPr lang="en-GB" sz="1600" dirty="0"/>
          </a:p>
          <a:p>
            <a:pPr marL="466090" indent="-285750">
              <a:spcAft>
                <a:spcPts val="600"/>
              </a:spcAft>
              <a:buClr>
                <a:srgbClr val="FFC000"/>
              </a:buClr>
              <a:buFont typeface="Arial" panose="020B0604020202020204" pitchFamily="34" charset="0"/>
              <a:buChar char="•"/>
            </a:pPr>
            <a:r>
              <a:rPr lang="en-US" sz="1600" dirty="0"/>
              <a:t>Aselage, J. &amp; Eisenberger, R., (2003). Perceived organizational support and psychological contracts : a theoretical integration. , 509(April), p.491-509.</a:t>
            </a:r>
            <a:endParaRPr lang="en-GB" sz="1600" dirty="0"/>
          </a:p>
          <a:p>
            <a:pPr marL="466090" indent="-285750">
              <a:spcAft>
                <a:spcPts val="600"/>
              </a:spcAft>
              <a:buClr>
                <a:srgbClr val="FFC000"/>
              </a:buClr>
              <a:buFont typeface="Arial" panose="020B0604020202020204" pitchFamily="34" charset="0"/>
              <a:buChar char="•"/>
            </a:pPr>
            <a:r>
              <a:rPr lang="en-US" sz="1600" dirty="0"/>
              <a:t>Eisenberger, R. et al., (2002). Perceived Supervisor Support: Contributions To Perceived Organizational Support And Employee Retention. The Journal Of Applied Psychology, 87(3), p.565-573.</a:t>
            </a:r>
            <a:endParaRPr lang="en-GB" sz="1600" dirty="0"/>
          </a:p>
          <a:p>
            <a:pPr marL="466090" indent="-285750">
              <a:spcAft>
                <a:spcPts val="600"/>
              </a:spcAft>
              <a:buClr>
                <a:srgbClr val="FFC000"/>
              </a:buClr>
              <a:buFont typeface="Arial" panose="020B0604020202020204" pitchFamily="34" charset="0"/>
              <a:buChar char="•"/>
            </a:pPr>
            <a:r>
              <a:rPr lang="en-US" sz="1600" dirty="0"/>
              <a:t>Byrne, Z.S. &amp; Hochwarter, W.A., (2008). Perceived Organizational Support And Performance: Relationships Across Levels Of Organizational Cynicism. Journal Of Managerial Psychology, 23(1), p.54-72.</a:t>
            </a:r>
            <a:endParaRPr lang="en-GB" sz="1600" dirty="0"/>
          </a:p>
          <a:p>
            <a:pPr marL="466090" indent="-285750">
              <a:spcAft>
                <a:spcPts val="600"/>
              </a:spcAft>
              <a:buClr>
                <a:srgbClr val="FFC000"/>
              </a:buClr>
              <a:buFont typeface="Arial" panose="020B0604020202020204" pitchFamily="34" charset="0"/>
              <a:buChar char="•"/>
            </a:pPr>
            <a:r>
              <a:rPr lang="en-US" sz="1600" dirty="0"/>
              <a:t>Elmuti, D., Grunewald, J. &amp; Abebe, D., (2010). Consequences Of Outsourcing Strategies On Employee Quality Of Work Life , Attitudes , And Performance. Journal Of Business Strategies, 27(2), p.178-203.</a:t>
            </a:r>
            <a:endParaRPr lang="en-GB" sz="1600" dirty="0"/>
          </a:p>
          <a:p>
            <a:pPr marL="466090" indent="-285750">
              <a:spcAft>
                <a:spcPts val="600"/>
              </a:spcAft>
              <a:buClr>
                <a:srgbClr val="FFC000"/>
              </a:buClr>
              <a:buFont typeface="Arial" panose="020B0604020202020204" pitchFamily="34" charset="0"/>
              <a:buChar char="•"/>
            </a:pPr>
            <a:r>
              <a:rPr lang="en-US" sz="1600" dirty="0"/>
              <a:t>Patrick, D. , (2003). Authoring A Phd : How To Plan, Draft, Write And Finish A Doctoral Thesis Or Dissertation, Palrave Macnillan. </a:t>
            </a:r>
            <a:endParaRPr lang="en-GB" sz="1600" dirty="0"/>
          </a:p>
          <a:p>
            <a:pPr marL="466090" indent="-285750">
              <a:spcAft>
                <a:spcPts val="600"/>
              </a:spcAft>
              <a:buClr>
                <a:srgbClr val="FFC000"/>
              </a:buClr>
              <a:buFont typeface="Arial" panose="020B0604020202020204" pitchFamily="34" charset="0"/>
              <a:buChar char="•"/>
            </a:pPr>
            <a:r>
              <a:rPr lang="en-US" sz="1600" dirty="0"/>
              <a:t>Beaujean, A . , (2014). Latent Variable Modeling Using R: A Step By Step Guide, Focusing On The Lavaan Package.</a:t>
            </a:r>
            <a:endParaRPr lang="en-GB" sz="1600" dirty="0"/>
          </a:p>
          <a:p>
            <a:pPr marL="466090" indent="-285750">
              <a:spcAft>
                <a:spcPts val="600"/>
              </a:spcAft>
              <a:buClr>
                <a:srgbClr val="FFC000"/>
              </a:buClr>
              <a:buFont typeface="Arial" panose="020B0604020202020204" pitchFamily="34" charset="0"/>
              <a:buChar char="•"/>
            </a:pPr>
            <a:r>
              <a:rPr lang="en-US" sz="1600" dirty="0"/>
              <a:t>Mitra, R.M., (2013). ADB Economics Working Paper Series The Information Technology And Business Process Outsourcing Industry : Diversity And Challenges In Asia. , (365).</a:t>
            </a:r>
            <a:endParaRPr lang="en-GB" sz="1600" dirty="0"/>
          </a:p>
          <a:p>
            <a:pPr marL="466090" indent="-285750">
              <a:spcAft>
                <a:spcPts val="600"/>
              </a:spcAft>
              <a:buClr>
                <a:srgbClr val="FFC000"/>
              </a:buClr>
              <a:buFont typeface="Arial" panose="020B0604020202020204" pitchFamily="34" charset="0"/>
              <a:buChar char="•"/>
            </a:pPr>
            <a:r>
              <a:rPr lang="en-US" sz="1600" dirty="0"/>
              <a:t>Peterson, E., Bell, S. &amp; Gott, J.,(2012). Competitive Benchmarking : Sri Lanka Knowledge Services. , p.1-24.</a:t>
            </a:r>
            <a:endParaRPr lang="en-GB" sz="1600" dirty="0">
              <a:latin typeface="Arial"/>
              <a:ea typeface="Times New Roman"/>
              <a:cs typeface="Times New Roman"/>
            </a:endParaRPr>
          </a:p>
        </p:txBody>
      </p:sp>
    </p:spTree>
    <p:extLst>
      <p:ext uri="{BB962C8B-B14F-4D97-AF65-F5344CB8AC3E}">
        <p14:creationId xmlns:p14="http://schemas.microsoft.com/office/powerpoint/2010/main" val="427255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889208"/>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525344"/>
            <a:ext cx="9144000" cy="332656"/>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 name="TextBox 6"/>
          <p:cNvSpPr txBox="1"/>
          <p:nvPr/>
        </p:nvSpPr>
        <p:spPr>
          <a:xfrm>
            <a:off x="113879" y="343209"/>
            <a:ext cx="8412185" cy="523220"/>
          </a:xfrm>
          <a:prstGeom prst="rect">
            <a:avLst/>
          </a:prstGeom>
          <a:noFill/>
        </p:spPr>
        <p:txBody>
          <a:bodyPr wrap="square" rtlCol="0">
            <a:spAutoFit/>
          </a:bodyPr>
          <a:lstStyle/>
          <a:p>
            <a:r>
              <a:rPr lang="en-GB" sz="2800" b="1" dirty="0">
                <a:solidFill>
                  <a:schemeClr val="tx2">
                    <a:lumMod val="75000"/>
                  </a:schemeClr>
                </a:solidFill>
              </a:rPr>
              <a:t>References </a:t>
            </a:r>
            <a:r>
              <a:rPr lang="en-GB" sz="2800" b="1" dirty="0" smtClean="0">
                <a:solidFill>
                  <a:schemeClr val="tx2">
                    <a:lumMod val="75000"/>
                  </a:schemeClr>
                </a:solidFill>
              </a:rPr>
              <a:t> </a:t>
            </a:r>
            <a:endParaRPr lang="en-GB" sz="2800" b="1" dirty="0">
              <a:solidFill>
                <a:schemeClr val="tx2">
                  <a:lumMod val="75000"/>
                </a:schemeClr>
              </a:solidFill>
            </a:endParaRPr>
          </a:p>
        </p:txBody>
      </p:sp>
      <p:sp>
        <p:nvSpPr>
          <p:cNvPr id="8" name="Rectangle 7"/>
          <p:cNvSpPr/>
          <p:nvPr/>
        </p:nvSpPr>
        <p:spPr>
          <a:xfrm>
            <a:off x="113879" y="1052736"/>
            <a:ext cx="8706594" cy="5878532"/>
          </a:xfrm>
          <a:prstGeom prst="rect">
            <a:avLst/>
          </a:prstGeom>
        </p:spPr>
        <p:txBody>
          <a:bodyPr wrap="square">
            <a:spAutoFit/>
          </a:bodyPr>
          <a:lstStyle/>
          <a:p>
            <a:pPr marL="466090" indent="-285750">
              <a:spcAft>
                <a:spcPts val="600"/>
              </a:spcAft>
              <a:buClr>
                <a:srgbClr val="FFC000"/>
              </a:buClr>
              <a:buFont typeface="Arial" panose="020B0604020202020204" pitchFamily="34" charset="0"/>
              <a:buChar char="•"/>
            </a:pPr>
            <a:r>
              <a:rPr lang="en-GB" sz="1600" dirty="0"/>
              <a:t>Avgerou, C. (2010). Discourses on ICT and development. Information Technologies &amp; International Development, 6 (3), 1-18.</a:t>
            </a:r>
          </a:p>
          <a:p>
            <a:pPr marL="466090" indent="-285750">
              <a:spcAft>
                <a:spcPts val="600"/>
              </a:spcAft>
              <a:buClr>
                <a:srgbClr val="FFC000"/>
              </a:buClr>
              <a:buFont typeface="Arial" panose="020B0604020202020204" pitchFamily="34" charset="0"/>
              <a:buChar char="•"/>
            </a:pPr>
            <a:r>
              <a:rPr lang="en-GB" sz="1600" dirty="0"/>
              <a:t>Bartol, K.M. (2007). When Perceived Organizational Support Matters Most: Mediating and Moderating Mechanisms among Knowledge Workers. </a:t>
            </a:r>
          </a:p>
          <a:p>
            <a:pPr marL="466090" indent="-285750">
              <a:spcAft>
                <a:spcPts val="600"/>
              </a:spcAft>
              <a:buClr>
                <a:srgbClr val="FFC000"/>
              </a:buClr>
              <a:buFont typeface="Arial" panose="020B0604020202020204" pitchFamily="34" charset="0"/>
              <a:buChar char="•"/>
            </a:pPr>
            <a:r>
              <a:rPr lang="en-GB" sz="1600" dirty="0"/>
              <a:t>Beaujean, A. (2014). Latent variable modeling using R: A step-by-step guide. Routledge/Taylor &amp; Francis Group.</a:t>
            </a:r>
          </a:p>
          <a:p>
            <a:pPr marL="466090" indent="-285750">
              <a:spcAft>
                <a:spcPts val="600"/>
              </a:spcAft>
              <a:buClr>
                <a:srgbClr val="FFC000"/>
              </a:buClr>
              <a:buFont typeface="Arial" panose="020B0604020202020204" pitchFamily="34" charset="0"/>
              <a:buChar char="•"/>
            </a:pPr>
            <a:r>
              <a:rPr lang="en-GB" sz="1600" dirty="0"/>
              <a:t>Blaikie, N.W.H. and Priest, J. (2019). Designing social research : the logic of anticipation. Medford, Ma Polity Press.</a:t>
            </a:r>
          </a:p>
          <a:p>
            <a:pPr marL="466090" indent="-285750">
              <a:spcAft>
                <a:spcPts val="600"/>
              </a:spcAft>
              <a:buClr>
                <a:srgbClr val="FFC000"/>
              </a:buClr>
              <a:buFont typeface="Arial" panose="020B0604020202020204" pitchFamily="34" charset="0"/>
              <a:buChar char="•"/>
            </a:pPr>
            <a:r>
              <a:rPr lang="en-GB" sz="1600" dirty="0"/>
              <a:t>Creswell, J.W. and J David, C. (2018). Research design : qualitative, quantitative &amp; mixed methods approaches. Los Angeles: Sage.</a:t>
            </a:r>
          </a:p>
          <a:p>
            <a:pPr marL="466090" indent="-285750">
              <a:spcAft>
                <a:spcPts val="600"/>
              </a:spcAft>
              <a:buClr>
                <a:srgbClr val="FFC000"/>
              </a:buClr>
              <a:buFont typeface="Arial" panose="020B0604020202020204" pitchFamily="34" charset="0"/>
              <a:buChar char="•"/>
            </a:pPr>
            <a:r>
              <a:rPr lang="en-GB" sz="1600" dirty="0"/>
              <a:t>Khan, S. U., Niazi, M., and Ahmad, R. (2011). Factors influencing clients in the selection of offshore software outsourcing vendors: An exploratory study using a systematic literature review. Journal of Systems and Software, 84(4), 686-699. </a:t>
            </a:r>
            <a:r>
              <a:rPr lang="en-GB" sz="1600" dirty="0">
                <a:hlinkClick r:id="rId3"/>
              </a:rPr>
              <a:t>https://doi.org/10.1016/J.JSS.2010.12.010</a:t>
            </a:r>
            <a:endParaRPr lang="en-GB" sz="1600" dirty="0"/>
          </a:p>
          <a:p>
            <a:pPr marL="466090" indent="-285750">
              <a:spcAft>
                <a:spcPts val="600"/>
              </a:spcAft>
              <a:buClr>
                <a:srgbClr val="FFC000"/>
              </a:buClr>
              <a:buFont typeface="Arial" panose="020B0604020202020204" pitchFamily="34" charset="0"/>
              <a:buChar char="•"/>
            </a:pPr>
            <a:r>
              <a:rPr lang="en-GB" sz="1600" dirty="0"/>
              <a:t>Kim, K. (2018). The Impact of Employees’ Perceived Supervisor Support on their Organizational Citizenship Behaviours : Moderated Mediation by Perceived Organizational Support and Positive Reciprocity. Korean Academy Of Leadership, 9(2), pp.67–94.</a:t>
            </a:r>
          </a:p>
          <a:p>
            <a:pPr marL="466090" indent="-285750">
              <a:spcAft>
                <a:spcPts val="600"/>
              </a:spcAft>
              <a:buClr>
                <a:srgbClr val="FFC000"/>
              </a:buClr>
              <a:buFont typeface="Arial" panose="020B0604020202020204" pitchFamily="34" charset="0"/>
              <a:buChar char="•"/>
            </a:pPr>
            <a:r>
              <a:rPr lang="en-GB" sz="1600" dirty="0"/>
              <a:t>Kim, K.Y., Eisenberger, R. and Baik, K. (2016). Perceived organizational support and affective organizational commitment: Moderating influence of perceived organizational competence. Journal of Organizational Behavior, 37(4), pp.558–583. </a:t>
            </a:r>
          </a:p>
          <a:p>
            <a:endParaRPr lang="en-GB" sz="1600" dirty="0"/>
          </a:p>
          <a:p>
            <a:pPr marL="466090" indent="-285750">
              <a:spcAft>
                <a:spcPts val="600"/>
              </a:spcAft>
              <a:buClr>
                <a:srgbClr val="FFC000"/>
              </a:buClr>
              <a:buFont typeface="Arial" panose="020B0604020202020204" pitchFamily="34" charset="0"/>
              <a:buChar char="•"/>
            </a:pPr>
            <a:endParaRPr lang="en-GB" sz="1600" dirty="0">
              <a:latin typeface="Arial"/>
              <a:ea typeface="Times New Roman"/>
              <a:cs typeface="Times New Roman"/>
            </a:endParaRPr>
          </a:p>
        </p:txBody>
      </p:sp>
    </p:spTree>
    <p:extLst>
      <p:ext uri="{BB962C8B-B14F-4D97-AF65-F5344CB8AC3E}">
        <p14:creationId xmlns:p14="http://schemas.microsoft.com/office/powerpoint/2010/main" val="994198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1340768"/>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 name="AutoShape 2" descr="data:image/jpeg;base64,/9j/4AAQSkZJRgABAQAAAQABAAD/2wCEAAkGBxQTEhQUExQVFBQXGCAaGBgXFxccHBwYHB4fGhgXHRgcHCggHBwlHBwcITEiJSkrLi4uGB8zODMsNygtLiwBCgoKDg0OGhAQFCwcHCQsLCwsLCwsLCwsLCwsLCwsLCwsLCwsLCwsLCwsLCwsLCwsLCwsLCwsLCwsLCwsLCwsLP/AABEIAKsBJgMBIgACEQEDEQH/xAAcAAABBQEBAQAAAAAAAAAAAAADAQIEBgcFAAj/xABIEAACAAQBBwkHAwMCBAQHAAABAgADBBEhBRIiMUFysQYTMlFhcYGywQcjQpGhwtEUM4JSYuEk8ENTkqIWNHOTFRclNWPT8f/EABYBAQEBAAAAAAAAAAAAAAAAAAABAv/EAB4RAQEBAAIDAQEBAAAAAAAAAAABERIxIUFRYaEC/9oADAMBAAIRAxEAPwC20y6978D0gyjT/jxP+ISlGHieJgssaTeHqfWMKcw6O96E+kGm4Kx/tPAw22knifpb1gs4aJ7cPnhBBVWPUwwO83mMFAhKUaI8T8yTFDkGmd0cW/EPmjob32sfSElDSbuA+Vz6xxcq8sKKQ6q9QhcE3SXeY2ojooCRidsB35uCseoE/SCy1wEUjKHtFkqrf6SvKlSM/wDT5q44Xu7jCLLyb5S01ahenfOzekpFnXquvhrFx2xR05A6W9+B6QttMbh4rC0uo77eYw4DT/jxP+IgSo1DeTzrB1WB1IwXfXzA+kSFEUR6JdBe4Q9Om3cvrC0S+7l7o4CFlDTfw4QA540pe99jwtUug+6eEPnjSl7x8jQtUNB908ID1oDIGL732rEu0AkDF977VgBTBprutxSEql0fEcRBZg013W4pDawaJihGWAU40fFvMYmMIjUw0f5N5miAIGm26vF4ZUDFN77Wg+bpndHFobUjAbw+uHrABqE0WHYeEMXEA9cSGWAU/QTdHARRHljpdjH0PrA2GmN0/Qj8xIlri+/9iQOYumu63FfxEEaoHR3l+rAeseZILVDR7ip+TAx5xAc+SNBN1eAgSLi+99qxKkrogdWHyw9IFbSbuB4j0iCHNXTG63FYBUjAby+YRNnriveR9CfSI9Yui3YL/LEcIKjOISDTFxj0EdKmGivcILI1tvDyrDZYsAOoQ+n1E9bH6G3pAF+Nd1uK/wCYLNGA3l8wgadI9ij6k/iDP8O9wBPpASJccXKHKKVTrKSzTah1Xm5EvGY1xrt8K67scBY64i5ay9MMxqWjCvUAXmO2MuQv9T9b9Sa+vCJuQsiyaKW7liXIvOnzSM9rf1Meio2KMB9YDmpyeqKwsa+aUlXH+kp2ITogjnZws0zAjAWF8RHUzqDJ2aB+npBY/wBCE6tfxNr23jjysqVVezCiP6elzsal1uzWAUiUh16tZw7QRY9TJfIylkurGXz80hi02f7xi2jpY6I26gIv8AKj2i5OsV/VqScMBMtj25trQ6XkemqqqTXUM+Uro9pxlWImyyNKW6qRZjhiw+dltZ50oZubmjNuotYWsWA1RXss8iZbNz9Gf0dUMVeXgrdazEsVKnsGwXvqgLRSjR/k3mMOQe8O6vF4r3InlEalHkzk5urkHNnJsN9UxNd1PebXGJBBNjTpturxaA9PHR3h+YPAZ/wb3oYO2o90AOi/bTdHCPSOnM7x5RD6QaCbo4R6QNKZvDyrFDJ40pe8fI0Oq/233TwhZw0k7z5Wj1Z+2+6eBgH2gUgYzN77Vg9oDJ6Uze+xYBkwaadzfbDa79tu6CTBpp3N6Q2uHu33TwMA5hEaRqO83mMS3iLIHS324kwDT0/4+v8AmB1IwG8vmUQU/uDdPFfzDKrUN5fOID1ojU/QTdXgIlGI1P0R2YfI2gBL0n7wfoB6QOd0k7yPoT6QX423VP1b8QOo1pvfY8QDq+g+6foLx5xHqtbo461I+keJvARJYwO83naB20zuji35gyfEOpj6H1gT9Mbp+hX8wAKhcVP93EEesAqkurDrB4RJqdX8l8wgbQEO97Hrxj0ekDQXdHCPRFdVIWm6PiT8yT6x5TC0o0V3RwggsrpN3AcT6xw+UWVphmpR0hH6l9JnOKyZdipmN/dY6I6yOyC8oMtfppbMq85OdxLkyxreYVXNHdtP+YLyZyJ+mXTbnKibnTJ8z+p9EWHUig2A7zthBIoMlSqKldEwUKzPMc6TtYlpjttJ+moRx5EpsqzOcmZy5PRvdy8Qahgem+0SwdQ22gfKaYa2qWgQkSZYEyqIuLgkZkm41Elgfr8MXiRKCgKoAUAAACwAGAAGwARf0No0AWygAAsAAAAAGIAA2DDVBgNPuXif8Q2lGj4sfmxPrD0Gm26vF4gdOOA3l8w/ESVgE0dEbSw9T6RJVYDM+V839HX0FauAdRLnWOtBbOJ/i1+9FjSZXTbuA4xl3tmYczRLtzXP/agjSshuXlIx1siE95RSeMX0JM7Wm99rQeYdE90DnDSl732tBJgsrdx4QCyBor3DhDafpTN77FgkkaI7hDJA0pm99qxQk7pJ3nymPVf7b7p4Qs4aSd58pj1YPdvunhEBIDI1zN4eRYkWgEjpTN77FihJnTXuPpDa39t91uBh00aaePCErh7uZungYBznXEaV8W8YlERHkjF977VgBP8AuLuNxlw2sOieyx+RBgjjTXdbikMrl0H3TwgPMIjyNR3m+jtEphEWRqO+/naIB2023V4v+YFVtaxOADYk7MCL/WCt0+9eB/zHL5U5KFTTtKLsl2WzKcQc4AEjaMdXcdYBgODyi5e01PnIM6a41hbADsJOrxt43iuSeV+Uqkf6Wl0bWDhLjDDpOcz6w/kDyVSTUzZdZJzpyWaRnqDKeWDpTEGpmBzb3vm5y4A3jRaUe7TsUD5CKM5Siy2+d71JZviGaVrsP6EYarQ6bX5ToQJtXzNTKFwQjAOAbEkES1BtbaD4a4v8yYFLliAAASSQABiNf8YzjlNlJ8oTRS0wJW4zmNwLC5zm6kFrgWuSO4Q7FxocqS6mnE6USUIOsWIKnFSNhBH/APQYlTYhZLyMtNSiQhJCq1ydbM1yzW2YnAbAAIntjEEKQMPEj5MR6R6HS8L7x+pv6x6A6DmyseoHhEiWtgIBOGie0W+eEcrlxlMyKOay9NvdpvPhwvGRB5Ny/wBZWTaw4yZJaTTdRY2E6b4gKo7z1RckXTHYvEj8RzuTWTRT00qQP+GuaTa12uc5vFrnxjpoNM7o4tGr8FN5AC83KTtjMNaFO6rmw7sW+UX5BFEP+jysc6wp6+xB2CoT4Ts0rk9pcdRi9iIEpBoL3A/OCSxpt3L9M4+sMphZE7FHCCSBi57R5QYB7jFN4+RoMTYE9QgbjSTvPlIgOWK1ZMibNfBUQk/LADtJsB2kQGSe02eaiuk0yYlESV3TJhF/oyfKNkoZQXOUalIA7gigRj/s1oHrMoPVTMRLbnG6ucYnMA7BifARstPrmb32rG71IPTumnefKYdU9Bt08ISZ017j6QtX+2+6eEZBZYwHdAqfXM3vtWDCA0+t970EUendJO8+Uw6rGg+6eENndNPHhC1h92+6eEBReTntGM6qWln0/NzCxTOR85c9b3uCAQCVIwJ2d8XmR0pm99qxjHKGRzGWkYYXqZbYdTTFv8wTGz0/Smb32LFsCThpp48I9WjQfdPCPT+nL7zwMOqRot3HhECpqER5Axmb/wBiweUdEd0Bk9KZv/YkAOb008RwPpDa5fdzNxvKYfP6Sbx8pPpDase7fdPCAVxEaSuvePG/rEomI0n4977VMRAXGmu63FfzA6tdHxX6MDBpvTXubisDrcEbsBPyxiqYwjnVVbLkyjMmsFRSRc7xAAG0m0T66oWWrO5CogLMTqCqLknuAjJ6YzssVRF2SllnOOPRUsxAA1Ga2OOwA67AFIJM2rqMqTmST7qnFg7HULXtf+t8TZRgNp1GLfkzI8qllqkoG2cCzE3Z2IILMdpx7hstHSoqFJIWXKRUlqtgo7DcntJJuScSTcwtUuA3l86woY6xFknQU9ag/MRNYREkjQUdQA+WEQRUGL732rHodbSbwPEekegJ8zUN5fMIrHLI59Xk2QdTT88jrzLEesWltnePz6RT+Wp5vKGS5p6ImshPaxQDiYk7F5pOivcD88YNJGk3gPX1gdKNFd0cILTjF977VgIuXMkyqqVzM5c5GOI2iytYg7COuIKUdfToVSbKq5aqbGozkmgAbZqAq+G0oD2x3T0l7ieA9YJUftvungYQVbK9BlSo5sSpsuhzQc8o/O5+q2uUpW1jqON+wRzplBlijR5qVcurCG7y5iG5AAJKnXe2zOGrbGg2xhZABDbQWP49Io43JTlJLr5UuagzWFxMQm5VgBhfaCGuDtB2EECle1jlDzsxaGTc5rAzbbXtoS+217ntK7VMcCZXzMjVtXKlC4dbS87UA1mlzLHWVBK9pvFg9nHJNjetn3uQTLDayza5p+Z7ybxc9jrtKfI+R3dAv6g5pa4vaZMZUtbaEU6v7T1wD2U8o6ysnz+fmq0tVDZoRQc9jZbEDUFVtfWI6fth/wDt57Zyep9I5HsQle7qm25yC/cCfuh+jSs8F1sQcG1fxh9Z+2+6eEYFkjKLScql6dU055RFIObmzHzFwBGpSI2Lltl5aSmdji7AhR1k4ev+7QwWGA03xbx4CMElza1KY1y1E2WsydmKFmNZyQ7O9r2sGXNxBxv1Y7dkSpZqZZjjTZAzD+4qCR84WCdN6aePpA8oz1WW5ZlXROsgbD1xjuTcrZQyhXOKapaUQGZQxsiopAsUAINyRsOvbaLIORJq6d5lehlViswMyUw94qm6uUxTHuBtbVqDBTvaBlmVMr+cksJirmG66iwIJAPhriySvaDWz2b9HRFgxvfNdrYAYsNEaopfLzIaUVUZMrOKiWrXcgkk3udQGsdUb9QDBu8eRY0KRSPlyYyFxSSMcM9S2w3uFc7L6iIt6VEyXJmNVNJUJe7oWClQBpkN0Mb6N22YmKPX8vZyZRlU/Ny2ltORPiDLnvzZJNyDYNe1oh+2rKjgyZANkK57Dra9lJG0CxPf3CJgu3J7lZSVWhJnAuuGYwZG7SFcAkdwjqyzjM3h5VjGMhcgq8JT1lNMpw8xc9ROUEpfSlsM6W4uRbSABUtbVcxKpMr5emyZk2UUcrMMuYgSTzizFsrAqQBcCx1kWIOMQazUHFN4+R4HXTVSW7OyqoU3ZiAAO0nARmKpyglKJ0yZKIW7GXMMk6lYkHMX+kNqaK/ljlvOynzchZfNsSBmK1wXJtnXNscQAD0bsb3sVYNooK2XOQPKmJMXVdGDC+0XG2OdlTLkilLGfMEvObRuCb2RL9EHrHzjH+TM6bRZUlyUmGxnJLmBei4YgEFT1ZxsdYtsjTeXXJs1siYqW55GDy76ic1boTszgLX2EDthnkHybyro6l1WTPVnx0SGRtV8FcAnVsvHWrR7t91uBjNeRPJugqqdLy5iVcpys4ibOWYkwBirhc/NHRFsLXUjYY0rmrSs25YhLXaxJsLXNrYmAqvtU5wZPnGXe11z7a+bztI917X7LwH2W0qpk9GUDOmO7ues5xQfJVUeBi4kAixsQRiDiCDrHaIpNHkGooqgtRETKNpnvKZmsUzgpLymbDC980kXAtjgQ9C2P013W4pA6ro9xB+RBgs3pr3EcD6QKs6D7p4GIEmRDTUd5h/3GJsyIa7d4/U39YCOw0zuji0JDyNMdqn6EfmPQExtad/2tFb9puTGnURdAc+Q4mi2uwBDW7lYt/GLLbSXx4W9YLULdGHWpFu/CIAcnMprU00mcttNASAdT6nXwa4jp0w6W9wsPSM+pA+R57hwzZNnNdXAv+nc7GAxzNl9oC7Qb3+gmK6B1IZWJIYG4IzjYgjA4Rqg9tNd1uKwSoGie3D5m0NTpjd4kfiIeW8t09Mt585JeINibtYEXsguxwGwGIOvaKnyr5aSqFGUWmVBLFZV9QziA726K/VrYbSKpyg9p0yceaoJbLnYCay3c/8Apy8QD2tc9giRyN9nLTGFRXEkk53Nk3Zjc3Mxu3q19cXPopOVsn1c6W2UJ9yGcAs3borZdiA2UDtEbrkTKS1NHKnJazqtwNjXCuvgwI8IPlDJiTpcyQwHNvKzcNl72I7QQCO0RQvZlXNTzZ+TZ2DJMzk6sGUOB2EWcdhaHYt3tCoOdyfPFrlV5z/o0ifkDFO9mFaJWTq+YdaMW6/+Eub9RGpzpQZWU6mBB7jgYwCYaillVNBzL506ZLUHNOkELdE/FnEJa2wNq1RYIXJtStZSTGFlafLIJ6hMCk/MH5Rf/bXKa1O3wkkW/uAJv8o4/tAyA1HS5OzcHlIVdhq524mXH888iLnyxrqSqyYJs5rK6rMllcWWZqAA673Ujv1WuLornKHMnZOyXTSzZpiywLbCQEPdpF2/g0anRywoKjUDYdwwEYByOr/0s6VV1EqfMkS85ZbIt1EzquxC2Ge5tfWewxoVD7U5TzBLl0tQ5ZjguYWtssoJufGw64lETLmRZuTK39fTIZshs4zZQ1qrW5z+F7Nf4bY4YxecnZck1dO0yQ4YZpuNTKbXzWXYf9i8NynygppDqJ86XLOYSVZhnYkW0RcnUdXVGN5T5QSqeuefk0lZLDTUgqjXvngKcQm0XAIN7WFoCT7Yx/8AUD/6CcXjaMljR/6fIsZhyw5HVdbNFXJAZJySyEYhHlggAqbmxA6RN74kAHbqdIts4dRA/wC1YUYryefn8uI2sc87Y9SK1j9AYm+2+SwqpDfC0nNHerEn6MI6f/hCpospS6inQT5LTDo5wVkVwQwOdsUEkEXva1ouHLfkslfIzCcyYhzpb9TbQRtU6j4HZF3yEpMqpIyZJntii08s4bbotgO+9vGI3Iwy5r1dTKcNLqHRwALZrCWqMG/uuLnwjMsuycrcxLopkmY0hLBTKllw6joXdQTYXFgc220YYaL7LchzqSlaXPGa7tzmZgc0MAoUkEgtoXNsMbRBH9ruVBIyc4vZ5rc0n8lbP7tDOx7oo3sPyJzlRNqmXRlAIhP/ADHvnHvVLf8AuRZfbVyfqqlZDyFM2XLLBpa9POaxD2+IALawx0tR2dv2VZJNPk6UHVkmOWmMrAqwLGwBBxGiFwMQZTyfPOZblX21BOP9gZvtjdUXSbw/HpGOvkp6DLNPUTFIppk7OWbbRHOqUzWNrKwZ7WOwXjXMoibmzuYKibmKUzxdc7TsCARrtbXhFvYrHK3ku7TVrKJhJrQbX+CaADoTBqNwM2/dfUCsvklylWtlsCvNVEs5s6STpI2q4viVJBx2EEHERT8qcscsS7LMoFRgb3WTOcX1dJJjJt644fJ+lyrMyitaKeYHZwJpaWJKmXgrLZs24zQNVzcA4kQGx04uiH+0cIjfqEEwyy6CY5uqFgGYBRnFVvcgWxI1RKpV92m4vARmntH5D1NRVfqqZ85wqDMLBWW1wGltqwxYgm+JtfBYg0KoGKbx8rQypW6t2qfqLQKkWaJUnnyhnC3OFL5pbNYFhcA46/GJLrAAvhfrERU1v2N9qxIk9BN0cICvSfvB+gHpEEWebMp7CPL+I9AcstZQf7vQx6JYOtbSG6eKwaZ0fED6gQFOl/Hif8QV9Q3l8wgJJQEEMAQRYgi4I2gg6xFXm8hZLAmmnVFExJP+mmuiazrlAgeC2i1JC0fQXuEaRnU72e1zEr/8UnMLDpvUajfZzp6vrDaf2RWOdNqr3YXzJeJubE5zNr7SI02X0m7l+78wWZ8O8OBPpDRy+TnJOmo8ZUvT/rbFu69sB2CO3RjQXuv88YVY9Q/tpuLwEL5DkHvG3V4tFH9o/JqaZkuvo/8AzMoi6gYsB0SB8TDUV2qeyxvUsabbq8W/MOnjo7w/MBlHJ32izWyisuZdJU5lR5Uw3MqcRbQJ0gpbN0W/q2WudYpRojvPEx56VGYMUUsNTFQSO46xHqToD/e2CoGW8kSqpWkzlzkKjVgQb4MDsItFBb2TkTFzqpnp1I0c3TsTioN80Xv0gOvCNOXpturxaPVPR8R5hAMpKKXLlrKRFWWosFAwtA8n0ktAcxETSPRUDb2CJkDp9R3m8xgOLl/kvS1brz8oM2adIEq2FrXZSCQLnA3GMQKPkBQ04LrKLsASDMZnAIGBCk5tx12vFnb9xd1uKw6p6Dbp4QBIFJ1vvfasFgUnW+99qwCT9ab32tBTAp/Sl732tBoANH+2m6OEIn7jbq8WhaToJujhCL+426vF4BlZ8O+ONoq3LT2hUuTpsqVOEx3mDOIlgHMl3tntcjbewF75pi11gwG+vmEVvltyJpsoqBOBSYosk1MGXbY3wZb7D22trgg+Ssv0k6VJCz5LiddUXOW7lcWXNOOcLi6kXEdQDTbdXi8fJdXk+XKmzKeoV5LozBZpRsbGw5yXc6JAwKYi/wAcXPkv7TqygZUqh+rkEWV84Fs1TrSbqcC5wbHULrqgN9qtQ3l8wEOIilcnvaXR1rGWCZM3nFCJNKjPXPWzKQbXt8Ovvi73gIdONBe63ywgf/EO6vF4JTnRt2sP+4iGHpnd4E/mAFU/DvL9SB6whhas4DeXzrCNBUWn6C9gH0wgHxturxb8RIldHxYfJiPSI5Om3ao+hb8wEHKsvOUDt9DHolTRHoCTK6bbq8Wgza13uAJ9IjSTpN4f7+sHbWm99rRBMQwtH0F3RwECdrKe6DSdQ7oqCSW0m7xwv6wV9cve+1oDI1v3jyrBGOknYT5SPWAlZ0OpMETdHCBTTZWPUDwg0jUO4QQ6T0n8B9L+sPnnob3oYHJOL732rCz9cvf+1oCTAqPoL3CCCBUf7abo4QWFX9xt1eLQtTq/kvmEMzwHckgDNXE4DW22OZlLlJSouM5G0l6Bz9TAnoXgrtwKm1HebzGKlVe0ikU2XPfqtmAH5sCOrERyZntOVcEkhhc4l2FrknEc3bUf6ouUaE37i7rcVharoPunhGV1XtMn511lylAuLsrHq/vHVEKb7Rqp7rnSxcfCE29+dDjRs0Ck633vtWMeblnlF+izeCy+z/8AH2wNOUuU7sQ07XjoJr/9rqi8Rsk/pS977Wg0Yl/4kyoSLtOwNxdE7R/yuowj8sMpr8cwdhSX/wDr64cRtFH+2m6OENX91txeLRiq8vcoqAA4sBhdJRwGGOjDk9o1eGOMtja2lKGoE2wVxtP1hxG0VnRG+nnWHsIxc+1Gt1OkhhcHCU41G/8Azj1RN/8Am3PGullkb8xce/MaHGpi28peR1NlCTmz00gXCTFwddNhgdo/tNx44x878rsgTsmT2ppjrMQ2mAC5VlxVXK7Dgw+ca/Se1tALTKUjEnQnBjiS2ppa9doh5c5XZMrlC1VPNtmsFbNll1JK4q6uWXV44XBi4nTC5FOXwXE4mx7Orr7otFB7QsoyZJkCpfNGAzgpddd1DsM4DsvhbC0cvlBkuVJmHmJ3Oyj0WZHlsP7WVhr7VJB7MQObNqM7OL3dyAAxY4WsPHRGb2RlpduSHtTqqVs2czVMkm5V20xc3JWYcb7bG47tcbTyc5UU9dZ5D3shzkODobrgy+ouD1x8sRIoK+ZJdZkp2luuIZSQR4iIPrOrOifD6EGEdoyjkv7WVmIZVaAj5pCzlGiTsz1+E6tIYdgjUVnqwDKQysLhlIII2EEYEQQOS2H8n87QCYdMdqn6FfzBJZ6Q/uP1x9YBNOmu63FPxBXphhIZMMegJMg4tvfasGvpL4n6W9YjUx6W8fQekGB013TxWIiTUHQfdPCJamIU46B7uOESlMUPpz0t70A9ILfSXuPp+Yj0pwO83mI9ILfTXdbisBIqToPunhEsGINQ2g3cY4GX+X9HTErn89MBIKSrMQRsLXzR879kMRapGt977ViPlTKcmTmmbMVACSbnG2awvYY2jKH5a5RrWdaGUyqTjzYziMALGa1lXC3VBqL2bVc9w1ZPCljfAmY/jeyr4ExcVZ8qe1CnTCUpmnr1Dwte/cbRVG9odbOskhDgAAJaMx6tQu3yYRdMnezmhkrdkacwBxmtcf8AQLL9ItlBTJLRVloqKAMFAA+QEXYMfl8ncq1TXdGXDXNcDtHSLTBt2R1pXsvmkAz6kawLKrMcSB0mI6+qNNl9Nu4esLUnAby8RE2in0fswpF6bzph7WVR/wBig/Ux08n8jaJR/wCXRsWGnnPgCQOkTsEWSA0h0fFvMYmqgysi06MoSRJUZp1S0G1eyJtQgWW1gBonUOyFb9wbp4rHqz9t908IA0Bk9J94eVYNAJHSmbw8qwCz9ab32tBoDUHFN77Wg0ACjHu03RwgZkKZhuqnRGsDrMPov203RwhB0zujiYIhZRybJK3MqWSCutF/qF9kBn8nKRrZ1NJNtuYo4R0K46B7xxEOZooqx5E0Tg3kAaTDBnHxH+7qt8o5lX7NqJnAAmLdWODA4grbpKesxcqfU283EwOadNd1uKQGU8pfZMnNM1PNJZQSFmAY2xOkLAG2Awt3a4xrLGR5tPMaXNRkZTiCP93HbH1pX/tzNxuBjkcpOT0isQpOQN/SwwZe4+mI7I1mpuPlKFi88svZ5OpS7y7zZKm2cBiMAdIbNevV2xR2UjXGMaNiyclOWlTQm0ts+Ve7SnuVPXbap7R43itx6A+iOSnLGnrQcxsyaTcynIztQBI2MLg6tlrgR25zaS+I+l/SPl+VNKkMpKsDcEEgg9YI1RovJf2mMpRKy7qDhNHSGBGkPiGOsY4bYDWHaPREpq5JqB5bB0bUym4MLAdGmOHieJgynT/ifqR+IjUx0R4n6mDSjpHdHEwRJm9HxA+oiUpiHMOreXzCJSQDqY4fybzGCjpjdP1I/EApDojtufmTBUOmd0cT+IDn8sMnTaikeVImc3MJWxuQCLgMpIBNiDs6hsjj8m/ZnSyADP8A9TMt8QtLHYJe3+ROrUItk46PivmESFaAdRoFXNUAKCQAAAABhYAYCC3017m+38wGmbA7zeYw8tprutxSCDzjoN3HhBZeoREqG0H3TwMSVMAko6b+HCHVXw7w/MDktpP3jyiFntim96GCpV4DSdEePEw+B0Z0B/vbAKT7wbp4iFrP233Twhl/eDdPEQtcfdvunhASIBI6UzeHlWDXiPTdKZvDyLBTqjWm99rQaI9ScU3vQwa8EAoz7te6EzveHdHEwlGfdrDC3vP4+oio9VnRMOYwGtbQbuh7mADKPS3j6QKcdNe4+n4h0o4vveimBTjpJ3nyn8QV6qN0YdangYaTHp2o90DQ6I7hF0RraUze4oojO+Wns5lTzn04Eqax6OpDolv4nDu7tcaIOk/hw/xAKnWm99rCLrL5gyvkebTOUmoyMOsfUdY7dsc+PpvLeRpNSmZOQMNh2r2g7O7V1gxjPKfkDNkLzsr3kq1zbWu8PXV3aol/ysv1S1W5sNZiRVUhTaGxsbbG6oSTZCQ6n64dsTxP1lrODqawwB/qAttx68IkigZKy3Ppr8zNaXnawDgfA4X7Y9CPRhheWDjqBI1DC9+07O+PQyj6SpTor3CDyjpN3D1/MRKXor3DgIPIOk3hwiCS7dHeH5iWjRCfWu99rRJEEEpDoLujhBJZ023V4vEakPu03F4CDS+m3cOLQEiccBvL5hB1aIk7ZvLxEHWAJTNh/JvMYdne8G63FIBTdHxbzGHE+8G63FYoPVN7t9xvKYkhohVf7b7h4GD7YB8htJ94eVYdNbSTe+1oDI1vvfasLMOkm8fI0BNDQKkbQXuhphlIdBe6GAob3n8TxEerj7t908IZ8f8AH1Eerv233TwMFSy0R6dtKZvDyLDycYBJ6UzeHkWKCVTdDf8AQwQvEeq+He9DDyYYB0raA8eJgbt7wbp4rDaU6I7zxMMY+8G4eKwC1ze7fdPCCO2JiLXftvuHhBn1nvgBSTi+99iwOoOkm8fK0elHSmbw8iQyo1pvfY0CHzGiPIbQTdHAQVoj0vQTcXgIgS+m3cPu/EBqTq3h9Tb1hb+8bdXi8DqdQ3l8whg88QUXRHy+WETZkRJYw8T5jFlxMUXlXyGlVBLSs2VMtfAaJOOwdHZqFteGN4yvKeTJ1LMKzFKn6EcCO2PoWaNPw9RHE5R0aTJTiYoYAEi+w9YOyLmpLnhhy1G0aLbdt/A4f7PXHoHWIAxthHozrb//2Q==">
            <a:hlinkClick r:id="rId3"/>
          </p:cNvPr>
          <p:cNvSpPr>
            <a:spLocks noChangeAspect="1" noChangeArrowheads="1"/>
          </p:cNvSpPr>
          <p:nvPr/>
        </p:nvSpPr>
        <p:spPr bwMode="auto">
          <a:xfrm>
            <a:off x="53975" y="-1325563"/>
            <a:ext cx="4762500" cy="2771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 name="AutoShape 4" descr="data:image/jpeg;base64,/9j/4AAQSkZJRgABAQAAAQABAAD/2wCEAAkGBxQTEhQUExQVFBQXGCAaGBgXFxccHBwYHB4fGhgXHRgcHCggHBwlHBwcITEiJSkrLi4uGB8zODMsNygtLiwBCgoKDg0OGhAQFCwcHCQsLCwsLCwsLCwsLCwsLCwsLCwsLCwsLCwsLCwsLCwsLCwsLCwsLCwsLCwsLCwsLCwsLP/AABEIAKsBJgMBIgACEQEDEQH/xAAcAAABBQEBAQAAAAAAAAAAAAADAQIEBgcFAAj/xABIEAACAAQBBwkHAwMCBAQHAAABAgADBBEhBRIiMUFysQYTMlFhcYGywQcjQpGhwtEUM4JSYuEk8ENTkqIWNHOTFRclNWPT8f/EABYBAQEBAAAAAAAAAAAAAAAAAAABAv/EAB4RAQEBAAIDAQEBAAAAAAAAAAABERIxIUFRYaEC/9oADAMBAAIRAxEAPwC20y6978D0gyjT/jxP+ISlGHieJgssaTeHqfWMKcw6O96E+kGm4Kx/tPAw22knifpb1gs4aJ7cPnhBBVWPUwwO83mMFAhKUaI8T8yTFDkGmd0cW/EPmjob32sfSElDSbuA+Vz6xxcq8sKKQ6q9QhcE3SXeY2ojooCRidsB35uCseoE/SCy1wEUjKHtFkqrf6SvKlSM/wDT5q44Xu7jCLLyb5S01ahenfOzekpFnXquvhrFx2xR05A6W9+B6QttMbh4rC0uo77eYw4DT/jxP+IgSo1DeTzrB1WB1IwXfXzA+kSFEUR6JdBe4Q9Om3cvrC0S+7l7o4CFlDTfw4QA540pe99jwtUug+6eEPnjSl7x8jQtUNB908ID1oDIGL732rEu0AkDF977VgBTBprutxSEql0fEcRBZg013W4pDawaJihGWAU40fFvMYmMIjUw0f5N5miAIGm26vF4ZUDFN77Wg+bpndHFobUjAbw+uHrABqE0WHYeEMXEA9cSGWAU/QTdHARRHljpdjH0PrA2GmN0/Qj8xIlri+/9iQOYumu63FfxEEaoHR3l+rAeseZILVDR7ip+TAx5xAc+SNBN1eAgSLi+99qxKkrogdWHyw9IFbSbuB4j0iCHNXTG63FYBUjAby+YRNnriveR9CfSI9Yui3YL/LEcIKjOISDTFxj0EdKmGivcILI1tvDyrDZYsAOoQ+n1E9bH6G3pAF+Nd1uK/wCYLNGA3l8wgadI9ij6k/iDP8O9wBPpASJccXKHKKVTrKSzTah1Xm5EvGY1xrt8K67scBY64i5ay9MMxqWjCvUAXmO2MuQv9T9b9Sa+vCJuQsiyaKW7liXIvOnzSM9rf1Meio2KMB9YDmpyeqKwsa+aUlXH+kp2ITogjnZws0zAjAWF8RHUzqDJ2aB+npBY/wBCE6tfxNr23jjysqVVezCiP6elzsal1uzWAUiUh16tZw7QRY9TJfIylkurGXz80hi02f7xi2jpY6I26gIv8AKj2i5OsV/VqScMBMtj25trQ6XkemqqqTXUM+Uro9pxlWImyyNKW6qRZjhiw+dltZ50oZubmjNuotYWsWA1RXss8iZbNz9Gf0dUMVeXgrdazEsVKnsGwXvqgLRSjR/k3mMOQe8O6vF4r3InlEalHkzk5urkHNnJsN9UxNd1PebXGJBBNjTpturxaA9PHR3h+YPAZ/wb3oYO2o90AOi/bTdHCPSOnM7x5RD6QaCbo4R6QNKZvDyrFDJ40pe8fI0Oq/233TwhZw0k7z5Wj1Z+2+6eBgH2gUgYzN77Vg9oDJ6Uze+xYBkwaadzfbDa79tu6CTBpp3N6Q2uHu33TwMA5hEaRqO83mMS3iLIHS324kwDT0/4+v8AmB1IwG8vmUQU/uDdPFfzDKrUN5fOID1ojU/QTdXgIlGI1P0R2YfI2gBL0n7wfoB6QOd0k7yPoT6QX423VP1b8QOo1pvfY8QDq+g+6foLx5xHqtbo461I+keJvARJYwO83naB20zuji35gyfEOpj6H1gT9Mbp+hX8wAKhcVP93EEesAqkurDrB4RJqdX8l8wgbQEO97Hrxj0ekDQXdHCPRFdVIWm6PiT8yT6x5TC0o0V3RwggsrpN3AcT6xw+UWVphmpR0hH6l9JnOKyZdipmN/dY6I6yOyC8oMtfppbMq85OdxLkyxreYVXNHdtP+YLyZyJ+mXTbnKibnTJ8z+p9EWHUig2A7zthBIoMlSqKldEwUKzPMc6TtYlpjttJ+moRx5EpsqzOcmZy5PRvdy8Qahgem+0SwdQ22gfKaYa2qWgQkSZYEyqIuLgkZkm41Elgfr8MXiRKCgKoAUAAACwAGAAGwARf0No0AWygAAsAAAAAGIAA2DDVBgNPuXif8Q2lGj4sfmxPrD0Gm26vF4gdOOA3l8w/ESVgE0dEbSw9T6RJVYDM+V839HX0FauAdRLnWOtBbOJ/i1+9FjSZXTbuA4xl3tmYczRLtzXP/agjSshuXlIx1siE95RSeMX0JM7Wm99rQeYdE90DnDSl732tBJgsrdx4QCyBor3DhDafpTN77FgkkaI7hDJA0pm99qxQk7pJ3nymPVf7b7p4Qs4aSd58pj1YPdvunhEBIDI1zN4eRYkWgEjpTN77FihJnTXuPpDa39t91uBh00aaePCErh7uZungYBznXEaV8W8YlERHkjF977VgBP8AuLuNxlw2sOieyx+RBgjjTXdbikMrl0H3TwgPMIjyNR3m+jtEphEWRqO+/naIB2023V4v+YFVtaxOADYk7MCL/WCt0+9eB/zHL5U5KFTTtKLsl2WzKcQc4AEjaMdXcdYBgODyi5e01PnIM6a41hbADsJOrxt43iuSeV+Uqkf6Wl0bWDhLjDDpOcz6w/kDyVSTUzZdZJzpyWaRnqDKeWDpTEGpmBzb3vm5y4A3jRaUe7TsUD5CKM5Siy2+d71JZviGaVrsP6EYarQ6bX5ToQJtXzNTKFwQjAOAbEkES1BtbaD4a4v8yYFLliAAASSQABiNf8YzjlNlJ8oTRS0wJW4zmNwLC5zm6kFrgWuSO4Q7FxocqS6mnE6USUIOsWIKnFSNhBH/APQYlTYhZLyMtNSiQhJCq1ydbM1yzW2YnAbAAIntjEEKQMPEj5MR6R6HS8L7x+pv6x6A6DmyseoHhEiWtgIBOGie0W+eEcrlxlMyKOay9NvdpvPhwvGRB5Ny/wBZWTaw4yZJaTTdRY2E6b4gKo7z1RckXTHYvEj8RzuTWTRT00qQP+GuaTa12uc5vFrnxjpoNM7o4tGr8FN5AC83KTtjMNaFO6rmw7sW+UX5BFEP+jysc6wp6+xB2CoT4Ts0rk9pcdRi9iIEpBoL3A/OCSxpt3L9M4+sMphZE7FHCCSBi57R5QYB7jFN4+RoMTYE9QgbjSTvPlIgOWK1ZMibNfBUQk/LADtJsB2kQGSe02eaiuk0yYlESV3TJhF/oyfKNkoZQXOUalIA7gigRj/s1oHrMoPVTMRLbnG6ucYnMA7BifARstPrmb32rG71IPTumnefKYdU9Bt08ISZ017j6QtX+2+6eEZBZYwHdAqfXM3vtWDCA0+t970EUendJO8+Uw6rGg+6eENndNPHhC1h92+6eEBReTntGM6qWln0/NzCxTOR85c9b3uCAQCVIwJ2d8XmR0pm99qxjHKGRzGWkYYXqZbYdTTFv8wTGz0/Smb32LFsCThpp48I9WjQfdPCPT+nL7zwMOqRot3HhECpqER5Axmb/wBiweUdEd0Bk9KZv/YkAOb008RwPpDa5fdzNxvKYfP6Sbx8pPpDase7fdPCAVxEaSuvePG/rEomI0n4977VMRAXGmu63FfzA6tdHxX6MDBpvTXubisDrcEbsBPyxiqYwjnVVbLkyjMmsFRSRc7xAAG0m0T66oWWrO5CogLMTqCqLknuAjJ6YzssVRF2SllnOOPRUsxAA1Ga2OOwA67AFIJM2rqMqTmST7qnFg7HULXtf+t8TZRgNp1GLfkzI8qllqkoG2cCzE3Z2IILMdpx7hstHSoqFJIWXKRUlqtgo7DcntJJuScSTcwtUuA3l86woY6xFknQU9ag/MRNYREkjQUdQA+WEQRUGL732rHodbSbwPEekegJ8zUN5fMIrHLI59Xk2QdTT88jrzLEesWltnePz6RT+Wp5vKGS5p6ImshPaxQDiYk7F5pOivcD88YNJGk3gPX1gdKNFd0cILTjF977VgIuXMkyqqVzM5c5GOI2iytYg7COuIKUdfToVSbKq5aqbGozkmgAbZqAq+G0oD2x3T0l7ieA9YJUftvungYQVbK9BlSo5sSpsuhzQc8o/O5+q2uUpW1jqON+wRzplBlijR5qVcurCG7y5iG5AAJKnXe2zOGrbGg2xhZABDbQWP49Io43JTlJLr5UuagzWFxMQm5VgBhfaCGuDtB2EECle1jlDzsxaGTc5rAzbbXtoS+217ntK7VMcCZXzMjVtXKlC4dbS87UA1mlzLHWVBK9pvFg9nHJNjetn3uQTLDayza5p+Z7ybxc9jrtKfI+R3dAv6g5pa4vaZMZUtbaEU6v7T1wD2U8o6ysnz+fmq0tVDZoRQc9jZbEDUFVtfWI6fth/wDt57Zyep9I5HsQle7qm25yC/cCfuh+jSs8F1sQcG1fxh9Z+2+6eEYFkjKLScql6dU055RFIObmzHzFwBGpSI2Lltl5aSmdji7AhR1k4ev+7QwWGA03xbx4CMElza1KY1y1E2WsydmKFmNZyQ7O9r2sGXNxBxv1Y7dkSpZqZZjjTZAzD+4qCR84WCdN6aePpA8oz1WW5ZlXROsgbD1xjuTcrZQyhXOKapaUQGZQxsiopAsUAINyRsOvbaLIORJq6d5lehlViswMyUw94qm6uUxTHuBtbVqDBTvaBlmVMr+cksJirmG66iwIJAPhriySvaDWz2b9HRFgxvfNdrYAYsNEaopfLzIaUVUZMrOKiWrXcgkk3udQGsdUb9QDBu8eRY0KRSPlyYyFxSSMcM9S2w3uFc7L6iIt6VEyXJmNVNJUJe7oWClQBpkN0Mb6N22YmKPX8vZyZRlU/Ny2ltORPiDLnvzZJNyDYNe1oh+2rKjgyZANkK57Dra9lJG0CxPf3CJgu3J7lZSVWhJnAuuGYwZG7SFcAkdwjqyzjM3h5VjGMhcgq8JT1lNMpw8xc9ROUEpfSlsM6W4uRbSABUtbVcxKpMr5emyZk2UUcrMMuYgSTzizFsrAqQBcCx1kWIOMQazUHFN4+R4HXTVSW7OyqoU3ZiAAO0nARmKpyglKJ0yZKIW7GXMMk6lYkHMX+kNqaK/ljlvOynzchZfNsSBmK1wXJtnXNscQAD0bsb3sVYNooK2XOQPKmJMXVdGDC+0XG2OdlTLkilLGfMEvObRuCb2RL9EHrHzjH+TM6bRZUlyUmGxnJLmBei4YgEFT1ZxsdYtsjTeXXJs1siYqW55GDy76ic1boTszgLX2EDthnkHybyro6l1WTPVnx0SGRtV8FcAnVsvHWrR7t91uBjNeRPJugqqdLy5iVcpys4ibOWYkwBirhc/NHRFsLXUjYY0rmrSs25YhLXaxJsLXNrYmAqvtU5wZPnGXe11z7a+bztI917X7LwH2W0qpk9GUDOmO7ues5xQfJVUeBi4kAixsQRiDiCDrHaIpNHkGooqgtRETKNpnvKZmsUzgpLymbDC980kXAtjgQ9C2P013W4pA6ro9xB+RBgs3pr3EcD6QKs6D7p4GIEmRDTUd5h/3GJsyIa7d4/U39YCOw0zuji0JDyNMdqn6EfmPQExtad/2tFb9puTGnURdAc+Q4mi2uwBDW7lYt/GLLbSXx4W9YLULdGHWpFu/CIAcnMprU00mcttNASAdT6nXwa4jp0w6W9wsPSM+pA+R57hwzZNnNdXAv+nc7GAxzNl9oC7Qb3+gmK6B1IZWJIYG4IzjYgjA4Rqg9tNd1uKwSoGie3D5m0NTpjd4kfiIeW8t09Mt585JeINibtYEXsguxwGwGIOvaKnyr5aSqFGUWmVBLFZV9QziA726K/VrYbSKpyg9p0yceaoJbLnYCay3c/8Apy8QD2tc9giRyN9nLTGFRXEkk53Nk3Zjc3Mxu3q19cXPopOVsn1c6W2UJ9yGcAs3borZdiA2UDtEbrkTKS1NHKnJazqtwNjXCuvgwI8IPlDJiTpcyQwHNvKzcNl72I7QQCO0RQvZlXNTzZ+TZ2DJMzk6sGUOB2EWcdhaHYt3tCoOdyfPFrlV5z/o0ifkDFO9mFaJWTq+YdaMW6/+Eub9RGpzpQZWU6mBB7jgYwCYaillVNBzL506ZLUHNOkELdE/FnEJa2wNq1RYIXJtStZSTGFlafLIJ6hMCk/MH5Rf/bXKa1O3wkkW/uAJv8o4/tAyA1HS5OzcHlIVdhq524mXH888iLnyxrqSqyYJs5rK6rMllcWWZqAA673Ujv1WuLornKHMnZOyXTSzZpiywLbCQEPdpF2/g0anRywoKjUDYdwwEYByOr/0s6VV1EqfMkS85ZbIt1EzquxC2Ge5tfWewxoVD7U5TzBLl0tQ5ZjguYWtssoJufGw64lETLmRZuTK39fTIZshs4zZQ1qrW5z+F7Nf4bY4YxecnZck1dO0yQ4YZpuNTKbXzWXYf9i8NynygppDqJ86XLOYSVZhnYkW0RcnUdXVGN5T5QSqeuefk0lZLDTUgqjXvngKcQm0XAIN7WFoCT7Yx/8AUD/6CcXjaMljR/6fIsZhyw5HVdbNFXJAZJySyEYhHlggAqbmxA6RN74kAHbqdIts4dRA/wC1YUYryefn8uI2sc87Y9SK1j9AYm+2+SwqpDfC0nNHerEn6MI6f/hCpospS6inQT5LTDo5wVkVwQwOdsUEkEXva1ouHLfkslfIzCcyYhzpb9TbQRtU6j4HZF3yEpMqpIyZJntii08s4bbotgO+9vGI3Iwy5r1dTKcNLqHRwALZrCWqMG/uuLnwjMsuycrcxLopkmY0hLBTKllw6joXdQTYXFgc220YYaL7LchzqSlaXPGa7tzmZgc0MAoUkEgtoXNsMbRBH9ruVBIyc4vZ5rc0n8lbP7tDOx7oo3sPyJzlRNqmXRlAIhP/ADHvnHvVLf8AuRZfbVyfqqlZDyFM2XLLBpa9POaxD2+IALawx0tR2dv2VZJNPk6UHVkmOWmMrAqwLGwBBxGiFwMQZTyfPOZblX21BOP9gZvtjdUXSbw/HpGOvkp6DLNPUTFIppk7OWbbRHOqUzWNrKwZ7WOwXjXMoibmzuYKibmKUzxdc7TsCARrtbXhFvYrHK3ku7TVrKJhJrQbX+CaADoTBqNwM2/dfUCsvklylWtlsCvNVEs5s6STpI2q4viVJBx2EEHERT8qcscsS7LMoFRgb3WTOcX1dJJjJt644fJ+lyrMyitaKeYHZwJpaWJKmXgrLZs24zQNVzcA4kQGx04uiH+0cIjfqEEwyy6CY5uqFgGYBRnFVvcgWxI1RKpV92m4vARmntH5D1NRVfqqZ85wqDMLBWW1wGltqwxYgm+JtfBYg0KoGKbx8rQypW6t2qfqLQKkWaJUnnyhnC3OFL5pbNYFhcA46/GJLrAAvhfrERU1v2N9qxIk9BN0cICvSfvB+gHpEEWebMp7CPL+I9AcstZQf7vQx6JYOtbSG6eKwaZ0fED6gQFOl/Hif8QV9Q3l8wgJJQEEMAQRYgi4I2gg6xFXm8hZLAmmnVFExJP+mmuiazrlAgeC2i1JC0fQXuEaRnU72e1zEr/8UnMLDpvUajfZzp6vrDaf2RWOdNqr3YXzJeJubE5zNr7SI02X0m7l+78wWZ8O8OBPpDRy+TnJOmo8ZUvT/rbFu69sB2CO3RjQXuv88YVY9Q/tpuLwEL5DkHvG3V4tFH9o/JqaZkuvo/8AzMoi6gYsB0SB8TDUV2qeyxvUsabbq8W/MOnjo7w/MBlHJ32izWyisuZdJU5lR5Uw3MqcRbQJ0gpbN0W/q2WudYpRojvPEx56VGYMUUsNTFQSO46xHqToD/e2CoGW8kSqpWkzlzkKjVgQb4MDsItFBb2TkTFzqpnp1I0c3TsTioN80Xv0gOvCNOXpturxaPVPR8R5hAMpKKXLlrKRFWWosFAwtA8n0ktAcxETSPRUDb2CJkDp9R3m8xgOLl/kvS1brz8oM2adIEq2FrXZSCQLnA3GMQKPkBQ04LrKLsASDMZnAIGBCk5tx12vFnb9xd1uKw6p6Dbp4QBIFJ1vvfasFgUnW+99qwCT9ab32tBTAp/Sl732tBoANH+2m6OEIn7jbq8WhaToJujhCL+426vF4BlZ8O+ONoq3LT2hUuTpsqVOEx3mDOIlgHMl3tntcjbewF75pi11gwG+vmEVvltyJpsoqBOBSYosk1MGXbY3wZb7D22trgg+Ssv0k6VJCz5LiddUXOW7lcWXNOOcLi6kXEdQDTbdXi8fJdXk+XKmzKeoV5LozBZpRsbGw5yXc6JAwKYi/wAcXPkv7TqygZUqh+rkEWV84Fs1TrSbqcC5wbHULrqgN9qtQ3l8wEOIilcnvaXR1rGWCZM3nFCJNKjPXPWzKQbXt8Ovvi73gIdONBe63ywgf/EO6vF4JTnRt2sP+4iGHpnd4E/mAFU/DvL9SB6whhas4DeXzrCNBUWn6C9gH0wgHxturxb8RIldHxYfJiPSI5Om3ao+hb8wEHKsvOUDt9DHolTRHoCTK6bbq8Wgza13uAJ9IjSTpN4f7+sHbWm99rRBMQwtH0F3RwECdrKe6DSdQ7oqCSW0m7xwv6wV9cve+1oDI1v3jyrBGOknYT5SPWAlZ0OpMETdHCBTTZWPUDwg0jUO4QQ6T0n8B9L+sPnnob3oYHJOL732rCz9cvf+1oCTAqPoL3CCCBUf7abo4QWFX9xt1eLQtTq/kvmEMzwHckgDNXE4DW22OZlLlJSouM5G0l6Bz9TAnoXgrtwKm1HebzGKlVe0ikU2XPfqtmAH5sCOrERyZntOVcEkhhc4l2FrknEc3bUf6ouUaE37i7rcVharoPunhGV1XtMn511lylAuLsrHq/vHVEKb7Rqp7rnSxcfCE29+dDjRs0Ck633vtWMeblnlF+izeCy+z/8AH2wNOUuU7sQ07XjoJr/9rqi8Rsk/pS977Wg0Yl/4kyoSLtOwNxdE7R/yuowj8sMpr8cwdhSX/wDr64cRtFH+2m6OENX91txeLRiq8vcoqAA4sBhdJRwGGOjDk9o1eGOMtja2lKGoE2wVxtP1hxG0VnRG+nnWHsIxc+1Gt1OkhhcHCU41G/8Azj1RN/8Am3PGullkb8xce/MaHGpi28peR1NlCTmz00gXCTFwddNhgdo/tNx44x878rsgTsmT2ppjrMQ2mAC5VlxVXK7Dgw+ca/Se1tALTKUjEnQnBjiS2ppa9doh5c5XZMrlC1VPNtmsFbNll1JK4q6uWXV44XBi4nTC5FOXwXE4mx7Orr7otFB7QsoyZJkCpfNGAzgpddd1DsM4DsvhbC0cvlBkuVJmHmJ3Oyj0WZHlsP7WVhr7VJB7MQObNqM7OL3dyAAxY4WsPHRGb2RlpduSHtTqqVs2czVMkm5V20xc3JWYcb7bG47tcbTyc5UU9dZ5D3shzkODobrgy+ouD1x8sRIoK+ZJdZkp2luuIZSQR4iIPrOrOifD6EGEdoyjkv7WVmIZVaAj5pCzlGiTsz1+E6tIYdgjUVnqwDKQysLhlIII2EEYEQQOS2H8n87QCYdMdqn6FfzBJZ6Q/uP1x9YBNOmu63FPxBXphhIZMMegJMg4tvfasGvpL4n6W9YjUx6W8fQekGB013TxWIiTUHQfdPCJamIU46B7uOESlMUPpz0t70A9ILfSXuPp+Yj0pwO83mI9ILfTXdbisBIqToPunhEsGINQ2g3cY4GX+X9HTErn89MBIKSrMQRsLXzR879kMRapGt977ViPlTKcmTmmbMVACSbnG2awvYY2jKH5a5RrWdaGUyqTjzYziMALGa1lXC3VBqL2bVc9w1ZPCljfAmY/jeyr4ExcVZ8qe1CnTCUpmnr1Dwte/cbRVG9odbOskhDgAAJaMx6tQu3yYRdMnezmhkrdkacwBxmtcf8AQLL9ItlBTJLRVloqKAMFAA+QEXYMfl8ncq1TXdGXDXNcDtHSLTBt2R1pXsvmkAz6kawLKrMcSB0mI6+qNNl9Nu4esLUnAby8RE2in0fswpF6bzph7WVR/wBig/Ux08n8jaJR/wCXRsWGnnPgCQOkTsEWSA0h0fFvMYmqgysi06MoSRJUZp1S0G1eyJtQgWW1gBonUOyFb9wbp4rHqz9t908IA0Bk9J94eVYNAJHSmbw8qwCz9ab32tBoDUHFN77Wg0ACjHu03RwgZkKZhuqnRGsDrMPov203RwhB0zujiYIhZRybJK3MqWSCutF/qF9kBn8nKRrZ1NJNtuYo4R0K46B7xxEOZooqx5E0Tg3kAaTDBnHxH+7qt8o5lX7NqJnAAmLdWODA4grbpKesxcqfU283EwOadNd1uKQGU8pfZMnNM1PNJZQSFmAY2xOkLAG2Awt3a4xrLGR5tPMaXNRkZTiCP93HbH1pX/tzNxuBjkcpOT0isQpOQN/SwwZe4+mI7I1mpuPlKFi88svZ5OpS7y7zZKm2cBiMAdIbNevV2xR2UjXGMaNiyclOWlTQm0ts+Ve7SnuVPXbap7R43itx6A+iOSnLGnrQcxsyaTcynIztQBI2MLg6tlrgR25zaS+I+l/SPl+VNKkMpKsDcEEgg9YI1RovJf2mMpRKy7qDhNHSGBGkPiGOsY4bYDWHaPREpq5JqB5bB0bUym4MLAdGmOHieJgynT/ifqR+IjUx0R4n6mDSjpHdHEwRJm9HxA+oiUpiHMOreXzCJSQDqY4fybzGCjpjdP1I/EApDojtufmTBUOmd0cT+IDn8sMnTaikeVImc3MJWxuQCLgMpIBNiDs6hsjj8m/ZnSyADP8A9TMt8QtLHYJe3+ROrUItk46PivmESFaAdRoFXNUAKCQAAAABhYAYCC3017m+38wGmbA7zeYw8tprutxSCDzjoN3HhBZeoREqG0H3TwMSVMAko6b+HCHVXw7w/MDktpP3jyiFntim96GCpV4DSdEePEw+B0Z0B/vbAKT7wbp4iFrP233Twhl/eDdPEQtcfdvunhASIBI6UzeHlWDXiPTdKZvDyLBTqjWm99rQaI9ScU3vQwa8EAoz7te6EzveHdHEwlGfdrDC3vP4+oio9VnRMOYwGtbQbuh7mADKPS3j6QKcdNe4+n4h0o4vveimBTjpJ3nyn8QV6qN0YdangYaTHp2o90DQ6I7hF0RraUze4oojO+Wns5lTzn04Eqax6OpDolv4nDu7tcaIOk/hw/xAKnWm99rCLrL5gyvkebTOUmoyMOsfUdY7dsc+PpvLeRpNSmZOQMNh2r2g7O7V1gxjPKfkDNkLzsr3kq1zbWu8PXV3aol/ysv1S1W5sNZiRVUhTaGxsbbG6oSTZCQ6n64dsTxP1lrODqawwB/qAttx68IkigZKy3Ppr8zNaXnawDgfA4X7Y9CPRhheWDjqBI1DC9+07O+PQyj6SpTor3CDyjpN3D1/MRKXor3DgIPIOk3hwiCS7dHeH5iWjRCfWu99rRJEEEpDoLujhBJZ023V4vEakPu03F4CDS+m3cOLQEiccBvL5hB1aIk7ZvLxEHWAJTNh/JvMYdne8G63FIBTdHxbzGHE+8G63FYoPVN7t9xvKYkhohVf7b7h4GD7YB8htJ94eVYdNbSTe+1oDI1vvfasLMOkm8fI0BNDQKkbQXuhphlIdBe6GAob3n8TxEerj7t908IZ8f8AH1Eerv233TwMFSy0R6dtKZvDyLDycYBJ6UzeHkWKCVTdDf8AQwQvEeq+He9DDyYYB0raA8eJgbt7wbp4rDaU6I7zxMMY+8G4eKwC1ze7fdPCCO2JiLXftvuHhBn1nvgBSTi+99iwOoOkm8fK0elHSmbw8iQyo1pvfY0CHzGiPIbQTdHAQVoj0vQTcXgIgS+m3cPu/EBqTq3h9Tb1hb+8bdXi8DqdQ3l8whg88QUXRHy+WETZkRJYw8T5jFlxMUXlXyGlVBLSs2VMtfAaJOOwdHZqFteGN4yvKeTJ1LMKzFKn6EcCO2PoWaNPw9RHE5R0aTJTiYoYAEi+w9YOyLmpLnhhy1G0aLbdt/A4f7PXHoHWIAxthHozrb//2Q==">
            <a:hlinkClick r:id="rId3"/>
          </p:cNvPr>
          <p:cNvSpPr>
            <a:spLocks noChangeAspect="1" noChangeArrowheads="1"/>
          </p:cNvSpPr>
          <p:nvPr/>
        </p:nvSpPr>
        <p:spPr bwMode="auto">
          <a:xfrm>
            <a:off x="184883" y="-1325563"/>
            <a:ext cx="4762500" cy="2771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Rectangle 7"/>
          <p:cNvSpPr/>
          <p:nvPr/>
        </p:nvSpPr>
        <p:spPr>
          <a:xfrm>
            <a:off x="212951" y="672860"/>
            <a:ext cx="1847750" cy="523220"/>
          </a:xfrm>
          <a:prstGeom prst="rect">
            <a:avLst/>
          </a:prstGeom>
        </p:spPr>
        <p:txBody>
          <a:bodyPr wrap="none">
            <a:spAutoFit/>
          </a:bodyPr>
          <a:lstStyle/>
          <a:p>
            <a:pPr>
              <a:spcBef>
                <a:spcPct val="20000"/>
              </a:spcBef>
              <a:buClr>
                <a:srgbClr val="FFC000"/>
              </a:buClr>
            </a:pPr>
            <a:r>
              <a:rPr lang="en-GB" sz="2800" b="1" dirty="0">
                <a:solidFill>
                  <a:schemeClr val="tx2">
                    <a:lumMod val="75000"/>
                  </a:schemeClr>
                </a:solidFill>
              </a:rPr>
              <a:t>Questions  </a:t>
            </a:r>
          </a:p>
        </p:txBody>
      </p:sp>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6093" y="1844824"/>
            <a:ext cx="5940660" cy="39604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228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80728"/>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Content Placeholder 2"/>
          <p:cNvSpPr txBox="1">
            <a:spLocks/>
          </p:cNvSpPr>
          <p:nvPr/>
        </p:nvSpPr>
        <p:spPr>
          <a:xfrm>
            <a:off x="238892" y="1268760"/>
            <a:ext cx="8562975" cy="46207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Clr>
                <a:srgbClr val="FFC000"/>
              </a:buClr>
              <a:buFont typeface="Arial" pitchFamily="34" charset="0"/>
              <a:buChar char="•"/>
            </a:pPr>
            <a:endParaRPr lang="en-US" sz="1800" dirty="0">
              <a:solidFill>
                <a:schemeClr val="bg2">
                  <a:lumMod val="10000"/>
                </a:schemeClr>
              </a:solidFill>
            </a:endParaRPr>
          </a:p>
        </p:txBody>
      </p:sp>
      <p:sp>
        <p:nvSpPr>
          <p:cNvPr id="7" name="TextBox 6"/>
          <p:cNvSpPr txBox="1"/>
          <p:nvPr/>
        </p:nvSpPr>
        <p:spPr>
          <a:xfrm>
            <a:off x="253954" y="2771424"/>
            <a:ext cx="8032450" cy="830997"/>
          </a:xfrm>
          <a:prstGeom prst="rect">
            <a:avLst/>
          </a:prstGeom>
          <a:noFill/>
        </p:spPr>
        <p:txBody>
          <a:bodyPr wrap="square" rtlCol="0">
            <a:spAutoFit/>
          </a:bodyPr>
          <a:lstStyle/>
          <a:p>
            <a:pPr algn="ctr">
              <a:spcBef>
                <a:spcPct val="20000"/>
              </a:spcBef>
              <a:buClr>
                <a:srgbClr val="FFC000"/>
              </a:buClr>
            </a:pPr>
            <a:r>
              <a:rPr lang="en-GB" sz="4800" b="1" dirty="0" smtClean="0"/>
              <a:t>Appendices   </a:t>
            </a:r>
            <a:r>
              <a:rPr lang="en-GB" sz="4800" b="1" dirty="0" smtClean="0">
                <a:solidFill>
                  <a:srgbClr val="00B050"/>
                </a:solidFill>
              </a:rPr>
              <a:t> </a:t>
            </a:r>
            <a:r>
              <a:rPr lang="en-GB" sz="2800" b="1" dirty="0" smtClean="0">
                <a:solidFill>
                  <a:srgbClr val="00B050"/>
                </a:solidFill>
              </a:rPr>
              <a:t> </a:t>
            </a:r>
            <a:endParaRPr lang="en-GB" sz="2800" b="1" dirty="0">
              <a:solidFill>
                <a:srgbClr val="00B050"/>
              </a:solidFill>
            </a:endParaRPr>
          </a:p>
        </p:txBody>
      </p:sp>
    </p:spTree>
    <p:extLst>
      <p:ext uri="{BB962C8B-B14F-4D97-AF65-F5344CB8AC3E}">
        <p14:creationId xmlns:p14="http://schemas.microsoft.com/office/powerpoint/2010/main" val="4028107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80728"/>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Content Placeholder 2"/>
          <p:cNvSpPr txBox="1">
            <a:spLocks/>
          </p:cNvSpPr>
          <p:nvPr/>
        </p:nvSpPr>
        <p:spPr>
          <a:xfrm>
            <a:off x="238892" y="1268760"/>
            <a:ext cx="8562975" cy="46207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Clr>
                <a:srgbClr val="FFC000"/>
              </a:buClr>
              <a:buFont typeface="Arial" pitchFamily="34" charset="0"/>
              <a:buChar char="•"/>
            </a:pPr>
            <a:endParaRPr lang="en-US" sz="1800" dirty="0">
              <a:solidFill>
                <a:schemeClr val="bg2">
                  <a:lumMod val="10000"/>
                </a:schemeClr>
              </a:solidFill>
            </a:endParaRPr>
          </a:p>
        </p:txBody>
      </p:sp>
      <p:sp>
        <p:nvSpPr>
          <p:cNvPr id="7" name="TextBox 6"/>
          <p:cNvSpPr txBox="1"/>
          <p:nvPr/>
        </p:nvSpPr>
        <p:spPr>
          <a:xfrm>
            <a:off x="253954" y="2771424"/>
            <a:ext cx="8032450" cy="830997"/>
          </a:xfrm>
          <a:prstGeom prst="rect">
            <a:avLst/>
          </a:prstGeom>
          <a:noFill/>
        </p:spPr>
        <p:txBody>
          <a:bodyPr wrap="square" rtlCol="0">
            <a:spAutoFit/>
          </a:bodyPr>
          <a:lstStyle/>
          <a:p>
            <a:pPr algn="ctr">
              <a:spcBef>
                <a:spcPct val="20000"/>
              </a:spcBef>
              <a:buClr>
                <a:srgbClr val="FFC000"/>
              </a:buClr>
            </a:pPr>
            <a:r>
              <a:rPr lang="en-GB" sz="4800" b="1" dirty="0" smtClean="0"/>
              <a:t>Literature </a:t>
            </a:r>
            <a:endParaRPr lang="en-GB" sz="2800" b="1" dirty="0">
              <a:solidFill>
                <a:srgbClr val="00B050"/>
              </a:solidFill>
            </a:endParaRPr>
          </a:p>
        </p:txBody>
      </p:sp>
    </p:spTree>
    <p:extLst>
      <p:ext uri="{BB962C8B-B14F-4D97-AF65-F5344CB8AC3E}">
        <p14:creationId xmlns:p14="http://schemas.microsoft.com/office/powerpoint/2010/main" val="2233823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80728"/>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Content Placeholder 2"/>
          <p:cNvSpPr txBox="1">
            <a:spLocks/>
          </p:cNvSpPr>
          <p:nvPr/>
        </p:nvSpPr>
        <p:spPr>
          <a:xfrm>
            <a:off x="238892" y="1268760"/>
            <a:ext cx="8562975" cy="46207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Clr>
                <a:srgbClr val="FFC000"/>
              </a:buClr>
              <a:buFont typeface="Arial" pitchFamily="34" charset="0"/>
              <a:buChar char="•"/>
            </a:pPr>
            <a:endParaRPr lang="en-US" sz="1800" dirty="0">
              <a:solidFill>
                <a:schemeClr val="bg2">
                  <a:lumMod val="10000"/>
                </a:schemeClr>
              </a:solidFill>
            </a:endParaRPr>
          </a:p>
        </p:txBody>
      </p:sp>
      <p:sp>
        <p:nvSpPr>
          <p:cNvPr id="6" name="TextBox 5"/>
          <p:cNvSpPr txBox="1"/>
          <p:nvPr/>
        </p:nvSpPr>
        <p:spPr>
          <a:xfrm>
            <a:off x="266643" y="332656"/>
            <a:ext cx="7473709" cy="523220"/>
          </a:xfrm>
          <a:prstGeom prst="rect">
            <a:avLst/>
          </a:prstGeom>
          <a:noFill/>
        </p:spPr>
        <p:txBody>
          <a:bodyPr wrap="square" rtlCol="0">
            <a:spAutoFit/>
          </a:bodyPr>
          <a:lstStyle/>
          <a:p>
            <a:pPr>
              <a:spcBef>
                <a:spcPct val="20000"/>
              </a:spcBef>
              <a:buClr>
                <a:srgbClr val="FFC000"/>
              </a:buClr>
            </a:pPr>
            <a:r>
              <a:rPr lang="en-GB" sz="2800" b="1" dirty="0">
                <a:solidFill>
                  <a:schemeClr val="tx2">
                    <a:lumMod val="75000"/>
                  </a:schemeClr>
                </a:solidFill>
              </a:rPr>
              <a:t>Information Technology </a:t>
            </a:r>
            <a:r>
              <a:rPr lang="en-GB" sz="2800" b="1" dirty="0" smtClean="0">
                <a:solidFill>
                  <a:schemeClr val="tx2">
                    <a:lumMod val="75000"/>
                  </a:schemeClr>
                </a:solidFill>
              </a:rPr>
              <a:t>Offshoring </a:t>
            </a:r>
            <a:endParaRPr lang="en-GB" sz="2800" b="1" dirty="0">
              <a:solidFill>
                <a:schemeClr val="tx2">
                  <a:lumMod val="75000"/>
                </a:schemeClr>
              </a:solidFill>
            </a:endParaRPr>
          </a:p>
        </p:txBody>
      </p:sp>
      <p:sp>
        <p:nvSpPr>
          <p:cNvPr id="3" name="Rectangle 2"/>
          <p:cNvSpPr/>
          <p:nvPr/>
        </p:nvSpPr>
        <p:spPr>
          <a:xfrm>
            <a:off x="107504" y="1268760"/>
            <a:ext cx="8136904" cy="4524315"/>
          </a:xfrm>
          <a:prstGeom prst="rect">
            <a:avLst/>
          </a:prstGeom>
        </p:spPr>
        <p:txBody>
          <a:bodyPr wrap="square">
            <a:spAutoFit/>
          </a:bodyPr>
          <a:lstStyle/>
          <a:p>
            <a:pPr marL="342900" indent="-342900" algn="just">
              <a:buClr>
                <a:srgbClr val="FFC000"/>
              </a:buClr>
              <a:buSzPct val="150000"/>
              <a:buFont typeface="Arial" panose="020B0604020202020204" pitchFamily="34" charset="0"/>
              <a:buChar char="•"/>
            </a:pPr>
            <a:r>
              <a:rPr lang="en-GB" dirty="0"/>
              <a:t>ITO is described as an act of outsourcing (subcontracting) IT business processes to a company’s subsidiary or third parties with the responsibility of running a business process that would be conducted otherwise internally. </a:t>
            </a:r>
            <a:r>
              <a:rPr lang="en-GB" i="1" dirty="0"/>
              <a:t>I.e, IBM UK outsources software development works to their subsidiary or any of their business partners either in Sri Lanka or UAE.  </a:t>
            </a:r>
          </a:p>
          <a:p>
            <a:pPr marL="342900" indent="-342900" algn="just">
              <a:buClr>
                <a:srgbClr val="FFC000"/>
              </a:buClr>
              <a:buSzPct val="150000"/>
              <a:buFont typeface="Arial" panose="020B0604020202020204" pitchFamily="34" charset="0"/>
              <a:buChar char="•"/>
            </a:pPr>
            <a:endParaRPr lang="en-GB" dirty="0"/>
          </a:p>
          <a:p>
            <a:pPr marL="342900" indent="-342900" algn="just">
              <a:buClr>
                <a:srgbClr val="FFC000"/>
              </a:buClr>
              <a:buSzPct val="150000"/>
              <a:buFont typeface="Arial" panose="020B0604020202020204" pitchFamily="34" charset="0"/>
              <a:buChar char="•"/>
            </a:pPr>
            <a:r>
              <a:rPr lang="en-GB" dirty="0"/>
              <a:t>ITO is part of a global economy and larger phenomenon of distributed business. Offshoring-information technology work is viewed as a breakthrough in the history of global economics </a:t>
            </a:r>
          </a:p>
          <a:p>
            <a:pPr algn="just">
              <a:buClr>
                <a:srgbClr val="FFC000"/>
              </a:buClr>
              <a:buSzPct val="150000"/>
            </a:pPr>
            <a:endParaRPr lang="en-GB" dirty="0"/>
          </a:p>
          <a:p>
            <a:pPr marL="342900" indent="-342900" algn="just">
              <a:buClr>
                <a:srgbClr val="FFC000"/>
              </a:buClr>
              <a:buSzPct val="150000"/>
              <a:buFont typeface="Arial" panose="020B0604020202020204" pitchFamily="34" charset="0"/>
              <a:buChar char="•"/>
            </a:pPr>
            <a:r>
              <a:rPr lang="en-GB" dirty="0"/>
              <a:t>Is understood that many ITO businesses are shifting their core and no-core tasks to the low-cost nations. </a:t>
            </a:r>
          </a:p>
          <a:p>
            <a:pPr marL="342900" indent="-342900" algn="just">
              <a:buClr>
                <a:srgbClr val="FFC000"/>
              </a:buClr>
              <a:buSzPct val="150000"/>
              <a:buFont typeface="Arial" panose="020B0604020202020204" pitchFamily="34" charset="0"/>
              <a:buChar char="•"/>
            </a:pPr>
            <a:endParaRPr lang="en-GB" dirty="0"/>
          </a:p>
          <a:p>
            <a:pPr marL="342900" indent="-342900" algn="just">
              <a:buClr>
                <a:srgbClr val="FFC000"/>
              </a:buClr>
              <a:buSzPct val="150000"/>
              <a:buFont typeface="Arial" panose="020B0604020202020204" pitchFamily="34" charset="0"/>
              <a:buChar char="•"/>
            </a:pPr>
            <a:r>
              <a:rPr lang="en-GB" dirty="0"/>
              <a:t>Global spending  in is expected to reach about USD 3 trillion by 2020. </a:t>
            </a:r>
          </a:p>
          <a:p>
            <a:pPr lvl="1" algn="just">
              <a:buClr>
                <a:srgbClr val="FFC000"/>
              </a:buClr>
              <a:buSzPct val="150000"/>
            </a:pPr>
            <a:r>
              <a:rPr lang="en-GB" dirty="0">
                <a:solidFill>
                  <a:srgbClr val="FFC000"/>
                </a:solidFill>
              </a:rPr>
              <a:t>       - </a:t>
            </a:r>
            <a:r>
              <a:rPr lang="en-GB" dirty="0"/>
              <a:t>Sri Lanka ITO is poised to achieve USD 5 billion in Export Revenue </a:t>
            </a:r>
          </a:p>
          <a:p>
            <a:pPr lvl="1" algn="just">
              <a:buClr>
                <a:srgbClr val="FFC000"/>
              </a:buClr>
              <a:buSzPct val="150000"/>
            </a:pPr>
            <a:r>
              <a:rPr lang="en-GB" dirty="0"/>
              <a:t>      </a:t>
            </a:r>
            <a:r>
              <a:rPr lang="en-GB" dirty="0">
                <a:solidFill>
                  <a:srgbClr val="FFC000"/>
                </a:solidFill>
              </a:rPr>
              <a:t> - </a:t>
            </a:r>
            <a:r>
              <a:rPr lang="en-GB" dirty="0"/>
              <a:t>UAE’s IT market is to reach Dirham (AED) 22 billion by 2020 </a:t>
            </a:r>
            <a:endParaRPr lang="en-GB" sz="2000" dirty="0"/>
          </a:p>
        </p:txBody>
      </p:sp>
    </p:spTree>
    <p:extLst>
      <p:ext uri="{BB962C8B-B14F-4D97-AF65-F5344CB8AC3E}">
        <p14:creationId xmlns:p14="http://schemas.microsoft.com/office/powerpoint/2010/main" val="3676377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08720"/>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6" name="TextBox 5"/>
          <p:cNvSpPr txBox="1"/>
          <p:nvPr/>
        </p:nvSpPr>
        <p:spPr>
          <a:xfrm>
            <a:off x="-180528" y="260648"/>
            <a:ext cx="3816424" cy="523220"/>
          </a:xfrm>
          <a:prstGeom prst="rect">
            <a:avLst/>
          </a:prstGeom>
          <a:noFill/>
        </p:spPr>
        <p:txBody>
          <a:bodyPr wrap="square" rtlCol="0">
            <a:spAutoFit/>
          </a:bodyPr>
          <a:lstStyle/>
          <a:p>
            <a:pPr>
              <a:spcBef>
                <a:spcPct val="20000"/>
              </a:spcBef>
              <a:buClr>
                <a:srgbClr val="FFC000"/>
              </a:buClr>
            </a:pPr>
            <a:r>
              <a:rPr lang="en-GB" sz="2800" b="1" dirty="0">
                <a:solidFill>
                  <a:schemeClr val="tx2">
                    <a:lumMod val="75000"/>
                  </a:schemeClr>
                </a:solidFill>
              </a:rPr>
              <a:t>    Context – Literature </a:t>
            </a:r>
            <a:r>
              <a:rPr lang="en-GB" sz="2800" b="1" dirty="0" smtClean="0">
                <a:solidFill>
                  <a:schemeClr val="tx2">
                    <a:lumMod val="75000"/>
                  </a:schemeClr>
                </a:solidFill>
              </a:rPr>
              <a:t>  </a:t>
            </a:r>
            <a:endParaRPr lang="en-GB" sz="2800" b="1" dirty="0">
              <a:solidFill>
                <a:schemeClr val="tx2">
                  <a:lumMod val="75000"/>
                </a:schemeClr>
              </a:solidFill>
            </a:endParaRPr>
          </a:p>
        </p:txBody>
      </p:sp>
      <p:sp>
        <p:nvSpPr>
          <p:cNvPr id="2" name="Rectangle 1"/>
          <p:cNvSpPr/>
          <p:nvPr/>
        </p:nvSpPr>
        <p:spPr>
          <a:xfrm>
            <a:off x="251520" y="1196752"/>
            <a:ext cx="8352928" cy="3970318"/>
          </a:xfrm>
          <a:prstGeom prst="rect">
            <a:avLst/>
          </a:prstGeom>
        </p:spPr>
        <p:txBody>
          <a:bodyPr wrap="square">
            <a:spAutoFit/>
          </a:bodyPr>
          <a:lstStyle/>
          <a:p>
            <a:pPr marL="285750" indent="-285750" algn="just">
              <a:buClr>
                <a:srgbClr val="FFC000"/>
              </a:buClr>
              <a:buSzPct val="150000"/>
              <a:buFont typeface="Arial" panose="020B0604020202020204" pitchFamily="34" charset="0"/>
              <a:buChar char="•"/>
            </a:pPr>
            <a:r>
              <a:rPr lang="en-GB" dirty="0"/>
              <a:t>Though the primary antecedents of POS remain similar across,  how those antecedents contribute to the development of POS could be different in two distinguished contexts (Liu, 2004). </a:t>
            </a:r>
          </a:p>
          <a:p>
            <a:pPr marL="285750" indent="-285750" algn="just">
              <a:buClr>
                <a:srgbClr val="FFC000"/>
              </a:buClr>
              <a:buSzPct val="150000"/>
              <a:buFont typeface="Arial" panose="020B0604020202020204" pitchFamily="34" charset="0"/>
              <a:buChar char="•"/>
            </a:pPr>
            <a:endParaRPr lang="en-GB" dirty="0"/>
          </a:p>
          <a:p>
            <a:pPr marL="285750" indent="-285750" algn="just">
              <a:buClr>
                <a:srgbClr val="FFC000"/>
              </a:buClr>
              <a:buSzPct val="150000"/>
              <a:buFont typeface="Arial" panose="020B0604020202020204" pitchFamily="34" charset="0"/>
              <a:buChar char="•"/>
            </a:pPr>
            <a:r>
              <a:rPr lang="en-GB" dirty="0"/>
              <a:t>The manner in which POS mediates the moderated impact on employees’ work outcomes needs investigation by integrating workers’ demographic and socio-cultural variables, pertaining to a particular context.</a:t>
            </a:r>
          </a:p>
          <a:p>
            <a:pPr algn="just">
              <a:buClr>
                <a:srgbClr val="FFC000"/>
              </a:buClr>
              <a:buSzPct val="150000"/>
            </a:pPr>
            <a:endParaRPr lang="en-GB" dirty="0"/>
          </a:p>
          <a:p>
            <a:pPr marL="285750" indent="-285750" algn="just">
              <a:buClr>
                <a:srgbClr val="FFC000"/>
              </a:buClr>
              <a:buSzPct val="150000"/>
              <a:buFont typeface="Arial" panose="020B0604020202020204" pitchFamily="34" charset="0"/>
              <a:buChar char="•"/>
            </a:pPr>
            <a:r>
              <a:rPr lang="en-GB" dirty="0"/>
              <a:t>It also should be noted that quality of the employer-employee relationship is not gifted to workers, but gradually built under right organizational circumstances, which cannot be treated lightly. Therefore, the development of POS does not happen in isolation or vacuum, instead, the workers’ supportive perceptions are derived from the demographic and socio-cultural settings in which employees accomplish their daily work. </a:t>
            </a:r>
          </a:p>
        </p:txBody>
      </p:sp>
    </p:spTree>
    <p:extLst>
      <p:ext uri="{BB962C8B-B14F-4D97-AF65-F5344CB8AC3E}">
        <p14:creationId xmlns:p14="http://schemas.microsoft.com/office/powerpoint/2010/main" val="1703592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08720"/>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Content Placeholder 2"/>
          <p:cNvSpPr txBox="1">
            <a:spLocks/>
          </p:cNvSpPr>
          <p:nvPr/>
        </p:nvSpPr>
        <p:spPr>
          <a:xfrm>
            <a:off x="238892" y="1268760"/>
            <a:ext cx="8562975" cy="46207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Clr>
                <a:srgbClr val="FFC000"/>
              </a:buClr>
              <a:buFont typeface="Arial" pitchFamily="34" charset="0"/>
              <a:buChar char="•"/>
            </a:pPr>
            <a:endParaRPr lang="en-US" sz="1800" dirty="0">
              <a:solidFill>
                <a:schemeClr val="bg2">
                  <a:lumMod val="10000"/>
                </a:schemeClr>
              </a:solidFill>
            </a:endParaRPr>
          </a:p>
        </p:txBody>
      </p:sp>
      <p:sp>
        <p:nvSpPr>
          <p:cNvPr id="6" name="TextBox 5"/>
          <p:cNvSpPr txBox="1"/>
          <p:nvPr/>
        </p:nvSpPr>
        <p:spPr>
          <a:xfrm>
            <a:off x="138726" y="287071"/>
            <a:ext cx="8032450" cy="523220"/>
          </a:xfrm>
          <a:prstGeom prst="rect">
            <a:avLst/>
          </a:prstGeom>
          <a:noFill/>
        </p:spPr>
        <p:txBody>
          <a:bodyPr wrap="square" rtlCol="0">
            <a:spAutoFit/>
          </a:bodyPr>
          <a:lstStyle/>
          <a:p>
            <a:pPr>
              <a:spcBef>
                <a:spcPct val="20000"/>
              </a:spcBef>
              <a:buClr>
                <a:srgbClr val="FFC000"/>
              </a:buClr>
            </a:pPr>
            <a:r>
              <a:rPr lang="en-GB" sz="2800" b="1" dirty="0" smtClean="0">
                <a:solidFill>
                  <a:schemeClr val="tx2">
                    <a:lumMod val="75000"/>
                  </a:schemeClr>
                </a:solidFill>
              </a:rPr>
              <a:t>Perceived Organisational Support (POS) - Literature   </a:t>
            </a:r>
            <a:endParaRPr lang="en-GB" sz="2800" b="1" dirty="0">
              <a:solidFill>
                <a:schemeClr val="tx2">
                  <a:lumMod val="75000"/>
                </a:schemeClr>
              </a:solidFill>
            </a:endParaRPr>
          </a:p>
        </p:txBody>
      </p:sp>
      <p:sp>
        <p:nvSpPr>
          <p:cNvPr id="2" name="Rectangle 1"/>
          <p:cNvSpPr/>
          <p:nvPr/>
        </p:nvSpPr>
        <p:spPr>
          <a:xfrm>
            <a:off x="138726" y="1268760"/>
            <a:ext cx="8321706" cy="5755422"/>
          </a:xfrm>
          <a:prstGeom prst="rect">
            <a:avLst/>
          </a:prstGeom>
        </p:spPr>
        <p:txBody>
          <a:bodyPr wrap="square">
            <a:spAutoFit/>
          </a:bodyPr>
          <a:lstStyle/>
          <a:p>
            <a:pPr marL="285750" indent="-285750" algn="just">
              <a:buClr>
                <a:srgbClr val="FFC000"/>
              </a:buClr>
              <a:buSzPct val="150000"/>
              <a:buFont typeface="Arial" panose="020B0604020202020204" pitchFamily="34" charset="0"/>
              <a:buChar char="•"/>
            </a:pPr>
            <a:r>
              <a:rPr lang="en-GB" dirty="0"/>
              <a:t>POS is defined as the employees develop global beliefs concerning the extent to which the organisation values their contributions and cares about their well-being”</a:t>
            </a:r>
          </a:p>
          <a:p>
            <a:pPr algn="just">
              <a:buClr>
                <a:srgbClr val="FFC000"/>
              </a:buClr>
              <a:buSzPct val="150000"/>
            </a:pPr>
            <a:r>
              <a:rPr lang="en-GB" dirty="0"/>
              <a:t>     ( Rhoades and Eisenberger, 2002, P, 698).</a:t>
            </a:r>
          </a:p>
          <a:p>
            <a:pPr algn="just">
              <a:buClr>
                <a:srgbClr val="FFC000"/>
              </a:buClr>
              <a:buSzPct val="150000"/>
            </a:pPr>
            <a:endParaRPr lang="en-GB" dirty="0"/>
          </a:p>
          <a:p>
            <a:pPr marL="285750" indent="-285750" algn="just">
              <a:buClr>
                <a:srgbClr val="FFC000"/>
              </a:buClr>
              <a:buSzPct val="150000"/>
              <a:buFont typeface="Arial" panose="020B0604020202020204" pitchFamily="34" charset="0"/>
              <a:buChar char="•"/>
            </a:pPr>
            <a:r>
              <a:rPr lang="en-GB" dirty="0"/>
              <a:t>The theory suggests that this concept acts as a mediator between the way employees perceive their organization and the extent to which their work actions are aligned with its objectives. </a:t>
            </a:r>
          </a:p>
          <a:p>
            <a:pPr algn="just">
              <a:buClr>
                <a:srgbClr val="FFC000"/>
              </a:buClr>
              <a:buSzPct val="150000"/>
            </a:pPr>
            <a:endParaRPr lang="en-GB" dirty="0"/>
          </a:p>
          <a:p>
            <a:pPr marL="285750" indent="-285750" algn="just">
              <a:buClr>
                <a:srgbClr val="FFC000"/>
              </a:buClr>
              <a:buSzPct val="150000"/>
              <a:buFont typeface="Arial" panose="020B0604020202020204" pitchFamily="34" charset="0"/>
              <a:buChar char="•"/>
            </a:pPr>
            <a:r>
              <a:rPr lang="en-GB" dirty="0" smtClean="0"/>
              <a:t>POS</a:t>
            </a:r>
            <a:r>
              <a:rPr lang="en-GB" dirty="0" smtClean="0"/>
              <a:t> </a:t>
            </a:r>
            <a:r>
              <a:rPr lang="en-GB" dirty="0"/>
              <a:t>predicts that to the extent they perceive their Organization’s support, employees reciprocate by acting in its interests. </a:t>
            </a:r>
            <a:endParaRPr lang="en-GB" dirty="0" smtClean="0"/>
          </a:p>
          <a:p>
            <a:pPr algn="just">
              <a:buClr>
                <a:srgbClr val="FFC000"/>
              </a:buClr>
              <a:buSzPct val="150000"/>
            </a:pPr>
            <a:endParaRPr lang="en-GB" dirty="0"/>
          </a:p>
          <a:p>
            <a:pPr marL="285750" indent="-285750" algn="just">
              <a:buClr>
                <a:srgbClr val="FFC000"/>
              </a:buClr>
              <a:buSzPct val="150000"/>
              <a:buFont typeface="Arial" panose="020B0604020202020204" pitchFamily="34" charset="0"/>
              <a:buChar char="•"/>
            </a:pPr>
            <a:r>
              <a:rPr lang="en-GB" dirty="0"/>
              <a:t>POS is one of the widely studied theoretical constructs in organizational research (Rhoades and Eisenberger, 2002) with more than 350 scientific studies as a valid predictor of distinct organizational variables and excess of 600,000 empirical references on the internet (Emerson, 2013). </a:t>
            </a:r>
          </a:p>
          <a:p>
            <a:pPr marL="285750" indent="-285750" algn="just">
              <a:buClr>
                <a:srgbClr val="FFC000"/>
              </a:buClr>
              <a:buSzPct val="150000"/>
              <a:buFont typeface="Arial" panose="020B0604020202020204" pitchFamily="34" charset="0"/>
              <a:buChar char="•"/>
            </a:pPr>
            <a:endParaRPr lang="en-GB" sz="2000" dirty="0"/>
          </a:p>
          <a:p>
            <a:pPr marL="285750" indent="-285750" algn="just">
              <a:buClr>
                <a:srgbClr val="FFC000"/>
              </a:buClr>
              <a:buSzPct val="150000"/>
              <a:buFont typeface="Arial" panose="020B0604020202020204" pitchFamily="34" charset="0"/>
              <a:buChar char="•"/>
            </a:pPr>
            <a:endParaRPr lang="en-GB" sz="2000" dirty="0"/>
          </a:p>
          <a:p>
            <a:pPr marL="285750" indent="-285750" algn="just">
              <a:buClr>
                <a:srgbClr val="FFC000"/>
              </a:buClr>
              <a:buSzPct val="150000"/>
              <a:buFont typeface="Arial" panose="020B0604020202020204" pitchFamily="34" charset="0"/>
              <a:buChar char="•"/>
            </a:pPr>
            <a:endParaRPr lang="en-GB" sz="2000" dirty="0"/>
          </a:p>
          <a:p>
            <a:pPr marL="285750" indent="-285750" algn="just">
              <a:buClr>
                <a:srgbClr val="FFC000"/>
              </a:buClr>
              <a:buSzPct val="150000"/>
              <a:buFont typeface="Arial" panose="020B0604020202020204" pitchFamily="34" charset="0"/>
              <a:buChar char="•"/>
            </a:pPr>
            <a:endParaRPr lang="en-GB" sz="2000" dirty="0"/>
          </a:p>
          <a:p>
            <a:pPr algn="just">
              <a:buClr>
                <a:srgbClr val="FFC000"/>
              </a:buClr>
              <a:buSzPct val="150000"/>
            </a:pPr>
            <a:endParaRPr lang="en-GB" dirty="0"/>
          </a:p>
        </p:txBody>
      </p:sp>
      <p:pic>
        <p:nvPicPr>
          <p:cNvPr id="7"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37312"/>
            <a:ext cx="2195736" cy="61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0686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80728"/>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Content Placeholder 2"/>
          <p:cNvSpPr txBox="1">
            <a:spLocks/>
          </p:cNvSpPr>
          <p:nvPr/>
        </p:nvSpPr>
        <p:spPr>
          <a:xfrm>
            <a:off x="238892" y="1268760"/>
            <a:ext cx="8562975" cy="46207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Clr>
                <a:srgbClr val="FFC000"/>
              </a:buClr>
              <a:buFont typeface="Arial" pitchFamily="34" charset="0"/>
              <a:buChar char="•"/>
            </a:pPr>
            <a:endParaRPr lang="en-US" sz="1800" dirty="0">
              <a:solidFill>
                <a:schemeClr val="bg2">
                  <a:lumMod val="10000"/>
                </a:schemeClr>
              </a:solidFill>
            </a:endParaRPr>
          </a:p>
        </p:txBody>
      </p:sp>
      <p:sp>
        <p:nvSpPr>
          <p:cNvPr id="6" name="TextBox 5"/>
          <p:cNvSpPr txBox="1"/>
          <p:nvPr/>
        </p:nvSpPr>
        <p:spPr>
          <a:xfrm>
            <a:off x="395536" y="2924944"/>
            <a:ext cx="8032450" cy="830997"/>
          </a:xfrm>
          <a:prstGeom prst="rect">
            <a:avLst/>
          </a:prstGeom>
          <a:noFill/>
        </p:spPr>
        <p:txBody>
          <a:bodyPr wrap="square" rtlCol="0">
            <a:spAutoFit/>
          </a:bodyPr>
          <a:lstStyle/>
          <a:p>
            <a:pPr algn="ctr">
              <a:spcBef>
                <a:spcPct val="20000"/>
              </a:spcBef>
              <a:buClr>
                <a:srgbClr val="FFC000"/>
              </a:buClr>
            </a:pPr>
            <a:r>
              <a:rPr lang="en-GB" sz="4800" b="1" dirty="0"/>
              <a:t>CONCEPTUAL MODEL  </a:t>
            </a:r>
            <a:r>
              <a:rPr lang="en-GB" sz="2800" b="1" dirty="0"/>
              <a:t> </a:t>
            </a:r>
          </a:p>
        </p:txBody>
      </p:sp>
      <p:sp>
        <p:nvSpPr>
          <p:cNvPr id="7" name="TextBox 6"/>
          <p:cNvSpPr txBox="1"/>
          <p:nvPr/>
        </p:nvSpPr>
        <p:spPr>
          <a:xfrm>
            <a:off x="107504" y="301584"/>
            <a:ext cx="8032450" cy="523220"/>
          </a:xfrm>
          <a:prstGeom prst="rect">
            <a:avLst/>
          </a:prstGeom>
          <a:noFill/>
        </p:spPr>
        <p:txBody>
          <a:bodyPr wrap="square" rtlCol="0">
            <a:spAutoFit/>
          </a:bodyPr>
          <a:lstStyle/>
          <a:p>
            <a:pPr>
              <a:spcBef>
                <a:spcPct val="20000"/>
              </a:spcBef>
              <a:buClr>
                <a:srgbClr val="FFC000"/>
              </a:buClr>
            </a:pPr>
            <a:r>
              <a:rPr lang="en-GB" sz="2800" b="1" dirty="0">
                <a:solidFill>
                  <a:schemeClr val="tx2">
                    <a:lumMod val="75000"/>
                  </a:schemeClr>
                </a:solidFill>
              </a:rPr>
              <a:t>Measurement </a:t>
            </a:r>
            <a:r>
              <a:rPr lang="en-GB" sz="2800" b="1" dirty="0" smtClean="0">
                <a:solidFill>
                  <a:schemeClr val="tx2">
                    <a:lumMod val="75000"/>
                  </a:schemeClr>
                </a:solidFill>
              </a:rPr>
              <a:t>Models 1 and 2 </a:t>
            </a:r>
            <a:endParaRPr lang="en-GB" sz="2800" b="1" dirty="0">
              <a:solidFill>
                <a:schemeClr val="tx2">
                  <a:lumMod val="75000"/>
                </a:schemeClr>
              </a:solidFill>
            </a:endParaRPr>
          </a:p>
        </p:txBody>
      </p:sp>
    </p:spTree>
    <p:extLst>
      <p:ext uri="{BB962C8B-B14F-4D97-AF65-F5344CB8AC3E}">
        <p14:creationId xmlns:p14="http://schemas.microsoft.com/office/powerpoint/2010/main" val="1245154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701096"/>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Content Placeholder 2"/>
          <p:cNvSpPr txBox="1">
            <a:spLocks/>
          </p:cNvSpPr>
          <p:nvPr/>
        </p:nvSpPr>
        <p:spPr>
          <a:xfrm>
            <a:off x="238892" y="1268760"/>
            <a:ext cx="8562975" cy="46207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Clr>
                <a:srgbClr val="FFC000"/>
              </a:buClr>
              <a:buFont typeface="Arial" pitchFamily="34" charset="0"/>
              <a:buChar char="•"/>
            </a:pPr>
            <a:endParaRPr lang="en-US" sz="1800" dirty="0">
              <a:solidFill>
                <a:schemeClr val="bg2">
                  <a:lumMod val="10000"/>
                </a:schemeClr>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892" y="764704"/>
            <a:ext cx="6061300"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331"/>
          <p:cNvSpPr txBox="1"/>
          <p:nvPr/>
        </p:nvSpPr>
        <p:spPr>
          <a:xfrm>
            <a:off x="6034919" y="4797152"/>
            <a:ext cx="3672408" cy="144016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en-GB" sz="900" i="1" dirty="0">
                <a:solidFill>
                  <a:schemeClr val="tx1"/>
                </a:solidFill>
                <a:latin typeface="Arial" panose="020B0604020202020204" pitchFamily="34" charset="0"/>
                <a:cs typeface="Arial" panose="020B0604020202020204" pitchFamily="34" charset="0"/>
              </a:rPr>
              <a:t>* Notes for measurement model-I</a:t>
            </a:r>
          </a:p>
          <a:p>
            <a:pPr>
              <a:lnSpc>
                <a:spcPct val="150000"/>
              </a:lnSpc>
              <a:spcAft>
                <a:spcPts val="0"/>
              </a:spcAft>
            </a:pPr>
            <a:r>
              <a:rPr lang="en-GB" sz="900" i="1" dirty="0">
                <a:solidFill>
                  <a:schemeClr val="tx1"/>
                </a:solidFill>
                <a:latin typeface="Arial" panose="020B0604020202020204" pitchFamily="34" charset="0"/>
                <a:cs typeface="Arial" panose="020B0604020202020204" pitchFamily="34" charset="0"/>
              </a:rPr>
              <a:t>x (chi) = Indicator variable or manifest variables  </a:t>
            </a:r>
          </a:p>
          <a:p>
            <a:pPr>
              <a:lnSpc>
                <a:spcPct val="150000"/>
              </a:lnSpc>
              <a:spcAft>
                <a:spcPts val="0"/>
              </a:spcAft>
            </a:pPr>
            <a:r>
              <a:rPr lang="en-GB" sz="900" i="1" dirty="0">
                <a:solidFill>
                  <a:schemeClr val="tx1"/>
                </a:solidFill>
                <a:latin typeface="Arial" panose="020B0604020202020204" pitchFamily="34" charset="0"/>
                <a:cs typeface="Arial" panose="020B0604020202020204" pitchFamily="34" charset="0"/>
              </a:rPr>
              <a:t>δ (delta) = Error term of indicator variable</a:t>
            </a:r>
          </a:p>
          <a:p>
            <a:pPr>
              <a:lnSpc>
                <a:spcPct val="150000"/>
              </a:lnSpc>
              <a:spcAft>
                <a:spcPts val="0"/>
              </a:spcAft>
            </a:pPr>
            <a:r>
              <a:rPr lang="en-GB" sz="900" i="1" dirty="0">
                <a:solidFill>
                  <a:schemeClr val="tx1"/>
                </a:solidFill>
                <a:latin typeface="Arial" panose="020B0604020202020204" pitchFamily="34" charset="0"/>
                <a:cs typeface="Arial" panose="020B0604020202020204" pitchFamily="34" charset="0"/>
              </a:rPr>
              <a:t>λ (lambda) = Path core efficiencies of indicator variable  </a:t>
            </a:r>
          </a:p>
          <a:p>
            <a:pPr>
              <a:lnSpc>
                <a:spcPct val="150000"/>
              </a:lnSpc>
              <a:spcAft>
                <a:spcPts val="0"/>
              </a:spcAft>
            </a:pPr>
            <a:r>
              <a:rPr lang="en-GB" sz="900" i="1" dirty="0">
                <a:solidFill>
                  <a:schemeClr val="tx1"/>
                </a:solidFill>
                <a:latin typeface="Arial" panose="020B0604020202020204" pitchFamily="34" charset="0"/>
                <a:cs typeface="Arial" panose="020B0604020202020204" pitchFamily="34" charset="0"/>
              </a:rPr>
              <a:t>Φ (phi) = Covariance among exogenous variables  </a:t>
            </a:r>
          </a:p>
          <a:p>
            <a:pPr>
              <a:lnSpc>
                <a:spcPct val="150000"/>
              </a:lnSpc>
              <a:spcAft>
                <a:spcPts val="0"/>
              </a:spcAft>
            </a:pPr>
            <a:r>
              <a:rPr lang="en-GB" sz="900" i="1" dirty="0">
                <a:solidFill>
                  <a:schemeClr val="tx1"/>
                </a:solidFill>
                <a:latin typeface="Arial" panose="020B0604020202020204" pitchFamily="34" charset="0"/>
                <a:cs typeface="Arial" panose="020B0604020202020204" pitchFamily="34" charset="0"/>
              </a:rPr>
              <a:t>ξ (xi) = Exogenous Latent variables  </a:t>
            </a:r>
          </a:p>
          <a:p>
            <a:pPr>
              <a:lnSpc>
                <a:spcPct val="150000"/>
              </a:lnSpc>
              <a:spcAft>
                <a:spcPts val="0"/>
              </a:spcAft>
            </a:pPr>
            <a:r>
              <a:rPr lang="en-GB" sz="900" i="1" dirty="0">
                <a:solidFill>
                  <a:schemeClr val="tx1"/>
                </a:solidFill>
                <a:latin typeface="Arial" panose="020B0604020202020204" pitchFamily="34" charset="0"/>
                <a:cs typeface="Arial" panose="020B0604020202020204" pitchFamily="34" charset="0"/>
              </a:rPr>
              <a:t> </a:t>
            </a:r>
          </a:p>
        </p:txBody>
      </p:sp>
      <p:sp>
        <p:nvSpPr>
          <p:cNvPr id="2" name="Rectangle 1"/>
          <p:cNvSpPr/>
          <p:nvPr/>
        </p:nvSpPr>
        <p:spPr>
          <a:xfrm>
            <a:off x="179512" y="116632"/>
            <a:ext cx="3824124" cy="523220"/>
          </a:xfrm>
          <a:prstGeom prst="rect">
            <a:avLst/>
          </a:prstGeom>
        </p:spPr>
        <p:txBody>
          <a:bodyPr wrap="none">
            <a:spAutoFit/>
          </a:bodyPr>
          <a:lstStyle/>
          <a:p>
            <a:pPr>
              <a:spcBef>
                <a:spcPct val="20000"/>
              </a:spcBef>
              <a:buClr>
                <a:srgbClr val="FFC000"/>
              </a:buClr>
            </a:pPr>
            <a:r>
              <a:rPr lang="en-GB" sz="2800" b="1" dirty="0">
                <a:solidFill>
                  <a:schemeClr val="tx2">
                    <a:lumMod val="75000"/>
                  </a:schemeClr>
                </a:solidFill>
              </a:rPr>
              <a:t>Measurement Models 1 </a:t>
            </a:r>
          </a:p>
        </p:txBody>
      </p:sp>
    </p:spTree>
    <p:extLst>
      <p:ext uri="{BB962C8B-B14F-4D97-AF65-F5344CB8AC3E}">
        <p14:creationId xmlns:p14="http://schemas.microsoft.com/office/powerpoint/2010/main" val="1058093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764704"/>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Content Placeholder 2"/>
          <p:cNvSpPr txBox="1">
            <a:spLocks/>
          </p:cNvSpPr>
          <p:nvPr/>
        </p:nvSpPr>
        <p:spPr>
          <a:xfrm>
            <a:off x="238892" y="1268760"/>
            <a:ext cx="8562975" cy="46207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Clr>
                <a:srgbClr val="FFC000"/>
              </a:buClr>
              <a:buFont typeface="Arial" pitchFamily="34" charset="0"/>
              <a:buChar char="•"/>
            </a:pPr>
            <a:endParaRPr lang="en-US" sz="1800" dirty="0">
              <a:solidFill>
                <a:schemeClr val="bg2">
                  <a:lumMod val="10000"/>
                </a:schemeClr>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58" y="914848"/>
            <a:ext cx="5827293"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7504" y="116632"/>
            <a:ext cx="3824124" cy="523220"/>
          </a:xfrm>
          <a:prstGeom prst="rect">
            <a:avLst/>
          </a:prstGeom>
        </p:spPr>
        <p:txBody>
          <a:bodyPr wrap="none">
            <a:spAutoFit/>
          </a:bodyPr>
          <a:lstStyle/>
          <a:p>
            <a:pPr>
              <a:spcBef>
                <a:spcPct val="20000"/>
              </a:spcBef>
              <a:buClr>
                <a:srgbClr val="FFC000"/>
              </a:buClr>
            </a:pPr>
            <a:r>
              <a:rPr lang="en-GB" sz="2800" b="1" dirty="0">
                <a:solidFill>
                  <a:schemeClr val="tx2">
                    <a:lumMod val="75000"/>
                  </a:schemeClr>
                </a:solidFill>
              </a:rPr>
              <a:t>Measurement Models </a:t>
            </a:r>
            <a:r>
              <a:rPr lang="en-GB" sz="2800" b="1" dirty="0" smtClean="0">
                <a:solidFill>
                  <a:schemeClr val="tx2">
                    <a:lumMod val="75000"/>
                  </a:schemeClr>
                </a:solidFill>
              </a:rPr>
              <a:t>2 </a:t>
            </a:r>
            <a:endParaRPr lang="en-GB" sz="2800" b="1" dirty="0">
              <a:solidFill>
                <a:schemeClr val="tx2">
                  <a:lumMod val="75000"/>
                </a:schemeClr>
              </a:solidFill>
            </a:endParaRPr>
          </a:p>
        </p:txBody>
      </p:sp>
      <p:sp>
        <p:nvSpPr>
          <p:cNvPr id="4" name="Rectangle 3"/>
          <p:cNvSpPr/>
          <p:nvPr/>
        </p:nvSpPr>
        <p:spPr>
          <a:xfrm>
            <a:off x="6084168" y="4780836"/>
            <a:ext cx="4572000" cy="1477328"/>
          </a:xfrm>
          <a:prstGeom prst="rect">
            <a:avLst/>
          </a:prstGeom>
        </p:spPr>
        <p:txBody>
          <a:bodyPr>
            <a:spAutoFit/>
          </a:bodyPr>
          <a:lstStyle/>
          <a:p>
            <a:r>
              <a:rPr lang="en-GB" sz="900" i="1" dirty="0">
                <a:latin typeface="Arial" panose="020B0604020202020204" pitchFamily="34" charset="0"/>
                <a:cs typeface="Arial" panose="020B0604020202020204" pitchFamily="34" charset="0"/>
              </a:rPr>
              <a:t>	</a:t>
            </a:r>
            <a:endParaRPr lang="en-GB" sz="900" b="1" i="1" dirty="0">
              <a:latin typeface="Arial" panose="020B0604020202020204" pitchFamily="34" charset="0"/>
              <a:cs typeface="Arial" panose="020B0604020202020204" pitchFamily="34" charset="0"/>
            </a:endParaRPr>
          </a:p>
          <a:p>
            <a:pPr>
              <a:lnSpc>
                <a:spcPct val="150000"/>
              </a:lnSpc>
            </a:pPr>
            <a:r>
              <a:rPr lang="en-GB" sz="900" i="1" dirty="0">
                <a:solidFill>
                  <a:srgbClr val="000000"/>
                </a:solidFill>
                <a:latin typeface="Arial" panose="020B0604020202020204" pitchFamily="34" charset="0"/>
                <a:ea typeface="Calibri"/>
                <a:cs typeface="Arial" panose="020B0604020202020204" pitchFamily="34" charset="0"/>
              </a:rPr>
              <a:t>**Notes for the measurement model-II</a:t>
            </a:r>
          </a:p>
          <a:p>
            <a:pPr>
              <a:lnSpc>
                <a:spcPct val="150000"/>
              </a:lnSpc>
            </a:pPr>
            <a:r>
              <a:rPr lang="en-GB" sz="900" i="1" dirty="0">
                <a:solidFill>
                  <a:srgbClr val="000000"/>
                </a:solidFill>
                <a:latin typeface="Arial" panose="020B0604020202020204" pitchFamily="34" charset="0"/>
                <a:ea typeface="Calibri"/>
                <a:cs typeface="Arial" panose="020B0604020202020204" pitchFamily="34" charset="0"/>
              </a:rPr>
              <a:t>x (chi)/Y (upsilon) = Indicator variable or manifest variable </a:t>
            </a:r>
          </a:p>
          <a:p>
            <a:pPr>
              <a:lnSpc>
                <a:spcPct val="150000"/>
              </a:lnSpc>
            </a:pPr>
            <a:r>
              <a:rPr lang="en-GB" sz="900" i="1" dirty="0">
                <a:solidFill>
                  <a:srgbClr val="000000"/>
                </a:solidFill>
                <a:latin typeface="Arial" panose="020B0604020202020204" pitchFamily="34" charset="0"/>
                <a:ea typeface="Calibri"/>
                <a:cs typeface="Arial" panose="020B0604020202020204" pitchFamily="34" charset="0"/>
              </a:rPr>
              <a:t>δ (delta)/ε (epsilon) = Error term of indicator variable</a:t>
            </a:r>
          </a:p>
          <a:p>
            <a:pPr>
              <a:lnSpc>
                <a:spcPct val="150000"/>
              </a:lnSpc>
            </a:pPr>
            <a:r>
              <a:rPr lang="en-GB" sz="900" i="1" dirty="0">
                <a:solidFill>
                  <a:srgbClr val="000000"/>
                </a:solidFill>
                <a:latin typeface="Arial" panose="020B0604020202020204" pitchFamily="34" charset="0"/>
                <a:ea typeface="Calibri"/>
                <a:cs typeface="Arial" panose="020B0604020202020204" pitchFamily="34" charset="0"/>
              </a:rPr>
              <a:t>ζ (zeta) = Path core efficiencies of indicator variable</a:t>
            </a:r>
          </a:p>
          <a:p>
            <a:pPr>
              <a:lnSpc>
                <a:spcPct val="150000"/>
              </a:lnSpc>
            </a:pPr>
            <a:r>
              <a:rPr lang="en-GB" sz="900" i="1" dirty="0">
                <a:solidFill>
                  <a:srgbClr val="000000"/>
                </a:solidFill>
                <a:latin typeface="Arial" panose="020B0604020202020204" pitchFamily="34" charset="0"/>
                <a:ea typeface="Calibri"/>
                <a:cs typeface="Arial" panose="020B0604020202020204" pitchFamily="34" charset="0"/>
              </a:rPr>
              <a:t>ξ (xi) = Exogenous Latent variables  </a:t>
            </a:r>
          </a:p>
          <a:p>
            <a:pPr>
              <a:lnSpc>
                <a:spcPct val="150000"/>
              </a:lnSpc>
            </a:pPr>
            <a:r>
              <a:rPr lang="en-GB" sz="900" i="1" dirty="0">
                <a:solidFill>
                  <a:srgbClr val="000000"/>
                </a:solidFill>
                <a:latin typeface="Arial" panose="020B0604020202020204" pitchFamily="34" charset="0"/>
                <a:ea typeface="Calibri"/>
                <a:cs typeface="Arial" panose="020B0604020202020204" pitchFamily="34" charset="0"/>
              </a:rPr>
              <a:t>η (eta) = Endogenous  Latent variables  </a:t>
            </a:r>
          </a:p>
        </p:txBody>
      </p:sp>
    </p:spTree>
    <p:extLst>
      <p:ext uri="{BB962C8B-B14F-4D97-AF65-F5344CB8AC3E}">
        <p14:creationId xmlns:p14="http://schemas.microsoft.com/office/powerpoint/2010/main" val="1104789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80728"/>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Content Placeholder 2"/>
          <p:cNvSpPr txBox="1">
            <a:spLocks/>
          </p:cNvSpPr>
          <p:nvPr/>
        </p:nvSpPr>
        <p:spPr>
          <a:xfrm>
            <a:off x="238892" y="1268760"/>
            <a:ext cx="8562975" cy="46207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Clr>
                <a:srgbClr val="FFC000"/>
              </a:buClr>
              <a:buFont typeface="Arial" pitchFamily="34" charset="0"/>
              <a:buChar char="•"/>
            </a:pPr>
            <a:endParaRPr lang="en-US" sz="1800" dirty="0">
              <a:solidFill>
                <a:schemeClr val="bg2">
                  <a:lumMod val="10000"/>
                </a:schemeClr>
              </a:solidFill>
            </a:endParaRPr>
          </a:p>
        </p:txBody>
      </p:sp>
      <p:sp>
        <p:nvSpPr>
          <p:cNvPr id="6" name="TextBox 5"/>
          <p:cNvSpPr txBox="1"/>
          <p:nvPr/>
        </p:nvSpPr>
        <p:spPr>
          <a:xfrm>
            <a:off x="323528" y="1628800"/>
            <a:ext cx="8032450" cy="3490186"/>
          </a:xfrm>
          <a:prstGeom prst="rect">
            <a:avLst/>
          </a:prstGeom>
          <a:noFill/>
        </p:spPr>
        <p:txBody>
          <a:bodyPr wrap="square" rtlCol="0">
            <a:spAutoFit/>
          </a:bodyPr>
          <a:lstStyle/>
          <a:p>
            <a:pPr algn="ctr">
              <a:spcBef>
                <a:spcPct val="20000"/>
              </a:spcBef>
              <a:buClr>
                <a:srgbClr val="FFC000"/>
              </a:buClr>
            </a:pPr>
            <a:r>
              <a:rPr lang="en-GB" sz="4800" b="1" dirty="0"/>
              <a:t>DETAILS</a:t>
            </a:r>
          </a:p>
          <a:p>
            <a:pPr algn="ctr">
              <a:spcBef>
                <a:spcPct val="20000"/>
              </a:spcBef>
              <a:buClr>
                <a:srgbClr val="FFC000"/>
              </a:buClr>
            </a:pPr>
            <a:r>
              <a:rPr lang="en-GB" sz="4800" b="1" dirty="0"/>
              <a:t>METHODOLOGY</a:t>
            </a:r>
          </a:p>
          <a:p>
            <a:pPr algn="ctr">
              <a:spcBef>
                <a:spcPct val="20000"/>
              </a:spcBef>
              <a:buClr>
                <a:srgbClr val="FFC000"/>
              </a:buClr>
            </a:pPr>
            <a:r>
              <a:rPr lang="en-GB" sz="4800" b="1" dirty="0"/>
              <a:t>SAMPLE</a:t>
            </a:r>
          </a:p>
          <a:p>
            <a:pPr algn="ctr">
              <a:spcBef>
                <a:spcPct val="20000"/>
              </a:spcBef>
              <a:buClr>
                <a:srgbClr val="FFC000"/>
              </a:buClr>
            </a:pPr>
            <a:r>
              <a:rPr lang="en-GB" sz="4800" b="1" dirty="0"/>
              <a:t>RESULTS  </a:t>
            </a:r>
            <a:r>
              <a:rPr lang="en-GB" sz="2800" b="1" dirty="0"/>
              <a:t> </a:t>
            </a:r>
          </a:p>
        </p:txBody>
      </p:sp>
    </p:spTree>
    <p:extLst>
      <p:ext uri="{BB962C8B-B14F-4D97-AF65-F5344CB8AC3E}">
        <p14:creationId xmlns:p14="http://schemas.microsoft.com/office/powerpoint/2010/main" val="2457431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4038" y="908720"/>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Content Placeholder 2"/>
          <p:cNvSpPr txBox="1">
            <a:spLocks/>
          </p:cNvSpPr>
          <p:nvPr/>
        </p:nvSpPr>
        <p:spPr>
          <a:xfrm>
            <a:off x="238892" y="1268760"/>
            <a:ext cx="8562975" cy="46207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Clr>
                <a:srgbClr val="FFC000"/>
              </a:buClr>
              <a:buFont typeface="Arial" pitchFamily="34" charset="0"/>
              <a:buChar char="•"/>
            </a:pPr>
            <a:endParaRPr lang="en-US" sz="1800" dirty="0">
              <a:solidFill>
                <a:schemeClr val="bg2">
                  <a:lumMod val="10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580825351"/>
              </p:ext>
            </p:extLst>
          </p:nvPr>
        </p:nvGraphicFramePr>
        <p:xfrm>
          <a:off x="179512" y="1063076"/>
          <a:ext cx="8529770" cy="5270464"/>
        </p:xfrm>
        <a:graphic>
          <a:graphicData uri="http://schemas.openxmlformats.org/drawingml/2006/table">
            <a:tbl>
              <a:tblPr firstRow="1" firstCol="1" bandRow="1">
                <a:tableStyleId>{BC89EF96-8CEA-46FF-86C4-4CE0E7609802}</a:tableStyleId>
              </a:tblPr>
              <a:tblGrid>
                <a:gridCol w="2652485"/>
                <a:gridCol w="5877285"/>
              </a:tblGrid>
              <a:tr h="155073">
                <a:tc>
                  <a:txBody>
                    <a:bodyPr/>
                    <a:lstStyle/>
                    <a:p>
                      <a:pPr algn="just">
                        <a:lnSpc>
                          <a:spcPct val="115000"/>
                        </a:lnSpc>
                        <a:spcAft>
                          <a:spcPts val="0"/>
                        </a:spcAft>
                      </a:pPr>
                      <a:r>
                        <a:rPr lang="en-GB" sz="1200" dirty="0">
                          <a:effectLst/>
                        </a:rPr>
                        <a:t>Key Elements </a:t>
                      </a:r>
                      <a:endParaRPr lang="en-GB" sz="1200" b="0" dirty="0">
                        <a:solidFill>
                          <a:schemeClr val="tx1"/>
                        </a:solidFill>
                        <a:effectLst/>
                        <a:latin typeface="Calibri"/>
                        <a:ea typeface="Calibri"/>
                        <a:cs typeface="Times New Roman"/>
                      </a:endParaRPr>
                    </a:p>
                  </a:txBody>
                  <a:tcPr marL="50567" marR="50567" marT="0" marB="0"/>
                </a:tc>
                <a:tc>
                  <a:txBody>
                    <a:bodyPr/>
                    <a:lstStyle/>
                    <a:p>
                      <a:pPr algn="just">
                        <a:lnSpc>
                          <a:spcPct val="115000"/>
                        </a:lnSpc>
                        <a:spcAft>
                          <a:spcPts val="0"/>
                        </a:spcAft>
                      </a:pPr>
                      <a:r>
                        <a:rPr lang="en-GB" sz="1200" dirty="0">
                          <a:effectLst/>
                        </a:rPr>
                        <a:t>Outcomes of the Proposed Research </a:t>
                      </a:r>
                      <a:endParaRPr lang="en-GB" sz="1200" b="0" dirty="0">
                        <a:solidFill>
                          <a:schemeClr val="tx1"/>
                        </a:solidFill>
                        <a:effectLst/>
                        <a:latin typeface="Calibri"/>
                        <a:ea typeface="Calibri"/>
                        <a:cs typeface="Times New Roman"/>
                      </a:endParaRPr>
                    </a:p>
                  </a:txBody>
                  <a:tcPr marL="50567" marR="50567" marT="0" marB="0"/>
                </a:tc>
              </a:tr>
              <a:tr h="465219">
                <a:tc>
                  <a:txBody>
                    <a:bodyPr/>
                    <a:lstStyle/>
                    <a:p>
                      <a:pPr algn="just">
                        <a:lnSpc>
                          <a:spcPct val="115000"/>
                        </a:lnSpc>
                        <a:spcAft>
                          <a:spcPts val="0"/>
                        </a:spcAft>
                      </a:pPr>
                      <a:r>
                        <a:rPr lang="en-GB" sz="1200" dirty="0">
                          <a:effectLst/>
                        </a:rPr>
                        <a:t>Nature of the Reality </a:t>
                      </a:r>
                      <a:endParaRPr lang="en-GB" sz="1200" b="0" dirty="0">
                        <a:solidFill>
                          <a:schemeClr val="tx1"/>
                        </a:solidFill>
                        <a:effectLst/>
                        <a:latin typeface="Calibri"/>
                        <a:ea typeface="Calibri"/>
                        <a:cs typeface="Times New Roman"/>
                      </a:endParaRPr>
                    </a:p>
                  </a:txBody>
                  <a:tcPr marL="50567" marR="50567" marT="0" marB="0"/>
                </a:tc>
                <a:tc>
                  <a:txBody>
                    <a:bodyPr/>
                    <a:lstStyle/>
                    <a:p>
                      <a:pPr algn="just">
                        <a:lnSpc>
                          <a:spcPct val="115000"/>
                        </a:lnSpc>
                        <a:spcAft>
                          <a:spcPts val="0"/>
                        </a:spcAft>
                      </a:pPr>
                      <a:r>
                        <a:rPr lang="en-GB" sz="1200" dirty="0">
                          <a:effectLst/>
                        </a:rPr>
                        <a:t>Objectively develop and test a ‘POS-ITO’ model that optimises the knowledge workers work outcomes that are sensitive to particular contexts of Sri Lanka and UAE.  </a:t>
                      </a:r>
                      <a:endParaRPr lang="en-GB" sz="1200" b="0" dirty="0">
                        <a:solidFill>
                          <a:schemeClr val="tx1"/>
                        </a:solidFill>
                        <a:effectLst/>
                        <a:latin typeface="Calibri"/>
                        <a:ea typeface="Calibri"/>
                        <a:cs typeface="Times New Roman"/>
                      </a:endParaRPr>
                    </a:p>
                  </a:txBody>
                  <a:tcPr marL="50567" marR="50567" marT="0" marB="0"/>
                </a:tc>
              </a:tr>
              <a:tr h="465219">
                <a:tc>
                  <a:txBody>
                    <a:bodyPr/>
                    <a:lstStyle/>
                    <a:p>
                      <a:pPr algn="just">
                        <a:lnSpc>
                          <a:spcPct val="115000"/>
                        </a:lnSpc>
                        <a:spcAft>
                          <a:spcPts val="0"/>
                        </a:spcAft>
                      </a:pPr>
                      <a:r>
                        <a:rPr lang="en-GB" sz="1200" dirty="0">
                          <a:effectLst/>
                        </a:rPr>
                        <a:t>Hypothesis Testing </a:t>
                      </a:r>
                      <a:endParaRPr lang="en-GB" sz="1200" b="0" dirty="0">
                        <a:solidFill>
                          <a:schemeClr val="tx1"/>
                        </a:solidFill>
                        <a:effectLst/>
                        <a:latin typeface="Calibri"/>
                        <a:ea typeface="Calibri"/>
                        <a:cs typeface="Times New Roman"/>
                      </a:endParaRPr>
                    </a:p>
                  </a:txBody>
                  <a:tcPr marL="50567" marR="50567" marT="0" marB="0"/>
                </a:tc>
                <a:tc>
                  <a:txBody>
                    <a:bodyPr/>
                    <a:lstStyle/>
                    <a:p>
                      <a:pPr algn="just">
                        <a:lnSpc>
                          <a:spcPct val="115000"/>
                        </a:lnSpc>
                        <a:spcAft>
                          <a:spcPts val="0"/>
                        </a:spcAft>
                      </a:pPr>
                      <a:r>
                        <a:rPr lang="en-GB" sz="1200" dirty="0">
                          <a:effectLst/>
                        </a:rPr>
                        <a:t>Hypotheses are purposeful and objectively formed prior to the study, focusing on moderating and the mediating mechanisms of POS. </a:t>
                      </a:r>
                      <a:endParaRPr lang="en-GB" sz="1200" b="0" dirty="0">
                        <a:solidFill>
                          <a:schemeClr val="tx1"/>
                        </a:solidFill>
                        <a:effectLst/>
                        <a:latin typeface="Calibri"/>
                        <a:ea typeface="Calibri"/>
                        <a:cs typeface="Times New Roman"/>
                      </a:endParaRPr>
                    </a:p>
                  </a:txBody>
                  <a:tcPr marL="50567" marR="50567" marT="0" marB="0"/>
                </a:tc>
              </a:tr>
              <a:tr h="310146">
                <a:tc>
                  <a:txBody>
                    <a:bodyPr/>
                    <a:lstStyle/>
                    <a:p>
                      <a:pPr algn="just">
                        <a:lnSpc>
                          <a:spcPct val="115000"/>
                        </a:lnSpc>
                        <a:spcAft>
                          <a:spcPts val="0"/>
                        </a:spcAft>
                      </a:pPr>
                      <a:r>
                        <a:rPr lang="en-GB" sz="1200" dirty="0">
                          <a:effectLst/>
                        </a:rPr>
                        <a:t>Research Design Approach </a:t>
                      </a:r>
                      <a:endParaRPr lang="en-GB" sz="1200" b="0" dirty="0">
                        <a:solidFill>
                          <a:schemeClr val="tx1"/>
                        </a:solidFill>
                        <a:effectLst/>
                        <a:latin typeface="Calibri"/>
                        <a:ea typeface="Calibri"/>
                        <a:cs typeface="Times New Roman"/>
                      </a:endParaRPr>
                    </a:p>
                  </a:txBody>
                  <a:tcPr marL="50567" marR="50567" marT="0" marB="0"/>
                </a:tc>
                <a:tc>
                  <a:txBody>
                    <a:bodyPr/>
                    <a:lstStyle/>
                    <a:p>
                      <a:pPr algn="just">
                        <a:lnSpc>
                          <a:spcPct val="115000"/>
                        </a:lnSpc>
                        <a:spcAft>
                          <a:spcPts val="0"/>
                        </a:spcAft>
                      </a:pPr>
                      <a:r>
                        <a:rPr lang="en-GB" sz="1200" dirty="0">
                          <a:effectLst/>
                        </a:rPr>
                        <a:t>Cross-sectional, objective and comparative study. Well planned and focuses on Perspective.  </a:t>
                      </a:r>
                      <a:endParaRPr lang="en-GB" sz="1200" b="0" dirty="0">
                        <a:solidFill>
                          <a:schemeClr val="tx1"/>
                        </a:solidFill>
                        <a:effectLst/>
                        <a:latin typeface="Calibri"/>
                        <a:ea typeface="Calibri"/>
                        <a:cs typeface="Times New Roman"/>
                      </a:endParaRPr>
                    </a:p>
                  </a:txBody>
                  <a:tcPr marL="50567" marR="50567" marT="0" marB="0"/>
                </a:tc>
              </a:tr>
              <a:tr h="310146">
                <a:tc>
                  <a:txBody>
                    <a:bodyPr/>
                    <a:lstStyle/>
                    <a:p>
                      <a:pPr>
                        <a:lnSpc>
                          <a:spcPct val="115000"/>
                        </a:lnSpc>
                        <a:spcAft>
                          <a:spcPts val="0"/>
                        </a:spcAft>
                      </a:pPr>
                      <a:r>
                        <a:rPr lang="en-GB" sz="1200" dirty="0">
                          <a:effectLst/>
                        </a:rPr>
                        <a:t>The Role of Value Approach </a:t>
                      </a:r>
                      <a:endParaRPr lang="en-GB" sz="1200" b="0" dirty="0">
                        <a:solidFill>
                          <a:schemeClr val="tx1"/>
                        </a:solidFill>
                        <a:effectLst/>
                        <a:latin typeface="Calibri"/>
                        <a:ea typeface="Calibri"/>
                        <a:cs typeface="Times New Roman"/>
                      </a:endParaRPr>
                    </a:p>
                  </a:txBody>
                  <a:tcPr marL="50567" marR="50567" marT="0" marB="0"/>
                </a:tc>
                <a:tc>
                  <a:txBody>
                    <a:bodyPr/>
                    <a:lstStyle/>
                    <a:p>
                      <a:pPr algn="just">
                        <a:lnSpc>
                          <a:spcPct val="115000"/>
                        </a:lnSpc>
                        <a:spcAft>
                          <a:spcPts val="0"/>
                        </a:spcAft>
                      </a:pPr>
                      <a:r>
                        <a:rPr lang="en-GB" sz="1200" dirty="0">
                          <a:effectLst/>
                        </a:rPr>
                        <a:t>Make every attempt to be a transparent, value-free or natural enquiry or neutral.  </a:t>
                      </a:r>
                      <a:endParaRPr lang="en-GB" sz="1200" b="0" dirty="0">
                        <a:solidFill>
                          <a:schemeClr val="tx1"/>
                        </a:solidFill>
                        <a:effectLst/>
                        <a:latin typeface="Calibri"/>
                        <a:ea typeface="Calibri"/>
                        <a:cs typeface="Times New Roman"/>
                      </a:endParaRPr>
                    </a:p>
                  </a:txBody>
                  <a:tcPr marL="50567" marR="50567" marT="0" marB="0"/>
                </a:tc>
              </a:tr>
              <a:tr h="155073">
                <a:tc>
                  <a:txBody>
                    <a:bodyPr/>
                    <a:lstStyle/>
                    <a:p>
                      <a:pPr algn="just">
                        <a:lnSpc>
                          <a:spcPct val="115000"/>
                        </a:lnSpc>
                        <a:spcAft>
                          <a:spcPts val="0"/>
                        </a:spcAft>
                      </a:pPr>
                      <a:r>
                        <a:rPr lang="en-GB" sz="1200" dirty="0">
                          <a:effectLst/>
                        </a:rPr>
                        <a:t>Context </a:t>
                      </a:r>
                      <a:endParaRPr lang="en-GB" sz="1200" b="0" dirty="0">
                        <a:solidFill>
                          <a:schemeClr val="tx1"/>
                        </a:solidFill>
                        <a:effectLst/>
                        <a:latin typeface="Calibri"/>
                        <a:ea typeface="Calibri"/>
                        <a:cs typeface="Times New Roman"/>
                      </a:endParaRPr>
                    </a:p>
                  </a:txBody>
                  <a:tcPr marL="50567" marR="50567" marT="0" marB="0"/>
                </a:tc>
                <a:tc>
                  <a:txBody>
                    <a:bodyPr/>
                    <a:lstStyle/>
                    <a:p>
                      <a:pPr algn="just">
                        <a:lnSpc>
                          <a:spcPct val="115000"/>
                        </a:lnSpc>
                        <a:spcAft>
                          <a:spcPts val="0"/>
                        </a:spcAft>
                      </a:pPr>
                      <a:r>
                        <a:rPr lang="en-GB" sz="1200" dirty="0">
                          <a:effectLst/>
                        </a:rPr>
                        <a:t>Independent of the context but purposeful (Sri Lanka and UAE). </a:t>
                      </a:r>
                      <a:endParaRPr lang="en-GB" sz="1200" b="0" dirty="0">
                        <a:solidFill>
                          <a:schemeClr val="tx1"/>
                        </a:solidFill>
                        <a:effectLst/>
                        <a:latin typeface="Calibri"/>
                        <a:ea typeface="Calibri"/>
                        <a:cs typeface="Times New Roman"/>
                      </a:endParaRPr>
                    </a:p>
                  </a:txBody>
                  <a:tcPr marL="50567" marR="50567" marT="0" marB="0"/>
                </a:tc>
              </a:tr>
              <a:tr h="155073">
                <a:tc>
                  <a:txBody>
                    <a:bodyPr/>
                    <a:lstStyle/>
                    <a:p>
                      <a:pPr algn="just">
                        <a:lnSpc>
                          <a:spcPct val="115000"/>
                        </a:lnSpc>
                        <a:spcAft>
                          <a:spcPts val="0"/>
                        </a:spcAft>
                      </a:pPr>
                      <a:r>
                        <a:rPr lang="en-GB" sz="1200" dirty="0">
                          <a:effectLst/>
                        </a:rPr>
                        <a:t>Epistemological Stance </a:t>
                      </a:r>
                      <a:endParaRPr lang="en-GB" sz="1200" b="0" dirty="0">
                        <a:solidFill>
                          <a:schemeClr val="tx1"/>
                        </a:solidFill>
                        <a:effectLst/>
                        <a:latin typeface="Calibri"/>
                        <a:ea typeface="Calibri"/>
                        <a:cs typeface="Times New Roman"/>
                      </a:endParaRPr>
                    </a:p>
                  </a:txBody>
                  <a:tcPr marL="50567" marR="50567" marT="0" marB="0"/>
                </a:tc>
                <a:tc>
                  <a:txBody>
                    <a:bodyPr/>
                    <a:lstStyle/>
                    <a:p>
                      <a:pPr algn="just">
                        <a:lnSpc>
                          <a:spcPct val="115000"/>
                        </a:lnSpc>
                        <a:spcAft>
                          <a:spcPts val="0"/>
                        </a:spcAft>
                      </a:pPr>
                      <a:r>
                        <a:rPr lang="en-GB" sz="1200" dirty="0">
                          <a:effectLst/>
                        </a:rPr>
                        <a:t>Etiological- the researcher is interested in why things happen.</a:t>
                      </a:r>
                      <a:endParaRPr lang="en-GB" sz="1200" b="0" dirty="0">
                        <a:solidFill>
                          <a:schemeClr val="tx1"/>
                        </a:solidFill>
                        <a:effectLst/>
                        <a:latin typeface="Calibri"/>
                        <a:ea typeface="Calibri"/>
                        <a:cs typeface="Times New Roman"/>
                      </a:endParaRPr>
                    </a:p>
                  </a:txBody>
                  <a:tcPr marL="50567" marR="50567" marT="0" marB="0"/>
                </a:tc>
              </a:tr>
              <a:tr h="155073">
                <a:tc>
                  <a:txBody>
                    <a:bodyPr/>
                    <a:lstStyle/>
                    <a:p>
                      <a:pPr algn="just">
                        <a:lnSpc>
                          <a:spcPct val="115000"/>
                        </a:lnSpc>
                        <a:spcAft>
                          <a:spcPts val="0"/>
                        </a:spcAft>
                      </a:pPr>
                      <a:r>
                        <a:rPr lang="en-GB" sz="1200" dirty="0">
                          <a:effectLst/>
                        </a:rPr>
                        <a:t>Researchers’ Role  </a:t>
                      </a:r>
                      <a:endParaRPr lang="en-GB" sz="1200" b="0" dirty="0">
                        <a:solidFill>
                          <a:schemeClr val="tx1"/>
                        </a:solidFill>
                        <a:effectLst/>
                        <a:latin typeface="Calibri"/>
                        <a:ea typeface="Calibri"/>
                        <a:cs typeface="Times New Roman"/>
                      </a:endParaRPr>
                    </a:p>
                  </a:txBody>
                  <a:tcPr marL="50567" marR="50567" marT="0" marB="0"/>
                </a:tc>
                <a:tc>
                  <a:txBody>
                    <a:bodyPr/>
                    <a:lstStyle/>
                    <a:p>
                      <a:pPr algn="just">
                        <a:lnSpc>
                          <a:spcPct val="115000"/>
                        </a:lnSpc>
                        <a:spcAft>
                          <a:spcPts val="0"/>
                        </a:spcAft>
                      </a:pPr>
                      <a:r>
                        <a:rPr lang="en-GB" sz="1200" dirty="0">
                          <a:effectLst/>
                        </a:rPr>
                        <a:t>Emphasis on understanding the differences.  </a:t>
                      </a:r>
                      <a:endParaRPr lang="en-GB" sz="1200" b="0" dirty="0">
                        <a:solidFill>
                          <a:schemeClr val="tx1"/>
                        </a:solidFill>
                        <a:effectLst/>
                        <a:latin typeface="Calibri"/>
                        <a:ea typeface="Calibri"/>
                        <a:cs typeface="Times New Roman"/>
                      </a:endParaRPr>
                    </a:p>
                  </a:txBody>
                  <a:tcPr marL="50567" marR="50567" marT="0" marB="0"/>
                </a:tc>
              </a:tr>
              <a:tr h="310146">
                <a:tc>
                  <a:txBody>
                    <a:bodyPr/>
                    <a:lstStyle/>
                    <a:p>
                      <a:pPr algn="just">
                        <a:lnSpc>
                          <a:spcPct val="115000"/>
                        </a:lnSpc>
                        <a:spcAft>
                          <a:spcPts val="0"/>
                        </a:spcAft>
                      </a:pPr>
                      <a:r>
                        <a:rPr lang="en-GB" sz="1200" dirty="0">
                          <a:effectLst/>
                        </a:rPr>
                        <a:t>Study Orientation</a:t>
                      </a:r>
                      <a:endParaRPr lang="en-GB" sz="1200" b="0" dirty="0">
                        <a:solidFill>
                          <a:schemeClr val="tx1"/>
                        </a:solidFill>
                        <a:effectLst/>
                        <a:latin typeface="Calibri"/>
                        <a:ea typeface="Calibri"/>
                        <a:cs typeface="Times New Roman"/>
                      </a:endParaRPr>
                    </a:p>
                  </a:txBody>
                  <a:tcPr marL="50567" marR="50567" marT="0" marB="0"/>
                </a:tc>
                <a:tc>
                  <a:txBody>
                    <a:bodyPr/>
                    <a:lstStyle/>
                    <a:p>
                      <a:pPr algn="just">
                        <a:lnSpc>
                          <a:spcPct val="115000"/>
                        </a:lnSpc>
                        <a:spcAft>
                          <a:spcPts val="0"/>
                        </a:spcAft>
                      </a:pPr>
                      <a:r>
                        <a:rPr lang="en-GB" sz="1200" dirty="0">
                          <a:effectLst/>
                        </a:rPr>
                        <a:t>Particularistic; studies the elements of POS, the impact of POS, moderation and the mediation mechanisms via measurable.</a:t>
                      </a:r>
                      <a:endParaRPr lang="en-GB" sz="1200" b="0" dirty="0">
                        <a:solidFill>
                          <a:schemeClr val="tx1"/>
                        </a:solidFill>
                        <a:effectLst/>
                        <a:latin typeface="Calibri"/>
                        <a:ea typeface="Calibri"/>
                        <a:cs typeface="Times New Roman"/>
                      </a:endParaRPr>
                    </a:p>
                  </a:txBody>
                  <a:tcPr marL="50567" marR="50567" marT="0" marB="0"/>
                </a:tc>
              </a:tr>
              <a:tr h="155073">
                <a:tc>
                  <a:txBody>
                    <a:bodyPr/>
                    <a:lstStyle/>
                    <a:p>
                      <a:pPr algn="just">
                        <a:lnSpc>
                          <a:spcPct val="115000"/>
                        </a:lnSpc>
                        <a:spcAft>
                          <a:spcPts val="0"/>
                        </a:spcAft>
                      </a:pPr>
                      <a:r>
                        <a:rPr lang="en-GB" sz="1200" dirty="0">
                          <a:effectLst/>
                        </a:rPr>
                        <a:t>Research Focus </a:t>
                      </a:r>
                      <a:endParaRPr lang="en-GB" sz="1200" b="0" dirty="0">
                        <a:solidFill>
                          <a:schemeClr val="tx1"/>
                        </a:solidFill>
                        <a:effectLst/>
                        <a:latin typeface="Calibri"/>
                        <a:ea typeface="Calibri"/>
                        <a:cs typeface="Times New Roman"/>
                      </a:endParaRPr>
                    </a:p>
                  </a:txBody>
                  <a:tcPr marL="50567" marR="50567" marT="0" marB="0"/>
                </a:tc>
                <a:tc>
                  <a:txBody>
                    <a:bodyPr/>
                    <a:lstStyle/>
                    <a:p>
                      <a:pPr algn="just">
                        <a:lnSpc>
                          <a:spcPct val="115000"/>
                        </a:lnSpc>
                        <a:spcAft>
                          <a:spcPts val="0"/>
                        </a:spcAft>
                      </a:pPr>
                      <a:r>
                        <a:rPr lang="en-GB" sz="1200" dirty="0">
                          <a:effectLst/>
                        </a:rPr>
                        <a:t>Variables and the integrated approach. </a:t>
                      </a:r>
                      <a:endParaRPr lang="en-GB" sz="1200" b="0" dirty="0">
                        <a:solidFill>
                          <a:schemeClr val="tx1"/>
                        </a:solidFill>
                        <a:effectLst/>
                        <a:latin typeface="Calibri"/>
                        <a:ea typeface="Calibri"/>
                        <a:cs typeface="Times New Roman"/>
                      </a:endParaRPr>
                    </a:p>
                  </a:txBody>
                  <a:tcPr marL="50567" marR="50567" marT="0" marB="0"/>
                </a:tc>
              </a:tr>
              <a:tr h="155073">
                <a:tc>
                  <a:txBody>
                    <a:bodyPr/>
                    <a:lstStyle/>
                    <a:p>
                      <a:pPr algn="just">
                        <a:lnSpc>
                          <a:spcPct val="115000"/>
                        </a:lnSpc>
                        <a:spcAft>
                          <a:spcPts val="0"/>
                        </a:spcAft>
                      </a:pPr>
                      <a:r>
                        <a:rPr lang="en-GB" sz="1200" dirty="0">
                          <a:effectLst/>
                        </a:rPr>
                        <a:t>Research Basis </a:t>
                      </a:r>
                      <a:endParaRPr lang="en-GB" sz="1200" b="0" dirty="0">
                        <a:solidFill>
                          <a:schemeClr val="tx1"/>
                        </a:solidFill>
                        <a:effectLst/>
                        <a:latin typeface="Calibri"/>
                        <a:ea typeface="Calibri"/>
                        <a:cs typeface="Times New Roman"/>
                      </a:endParaRPr>
                    </a:p>
                  </a:txBody>
                  <a:tcPr marL="50567" marR="50567" marT="0" marB="0"/>
                </a:tc>
                <a:tc>
                  <a:txBody>
                    <a:bodyPr/>
                    <a:lstStyle/>
                    <a:p>
                      <a:pPr algn="just">
                        <a:lnSpc>
                          <a:spcPct val="115000"/>
                        </a:lnSpc>
                        <a:spcAft>
                          <a:spcPts val="0"/>
                        </a:spcAft>
                      </a:pPr>
                      <a:r>
                        <a:rPr lang="en-GB" sz="1200" dirty="0">
                          <a:effectLst/>
                        </a:rPr>
                        <a:t>Reliability is based on the facts derived via the data. </a:t>
                      </a:r>
                      <a:endParaRPr lang="en-GB" sz="1200" b="0" dirty="0">
                        <a:solidFill>
                          <a:schemeClr val="tx1"/>
                        </a:solidFill>
                        <a:effectLst/>
                        <a:latin typeface="Calibri"/>
                        <a:ea typeface="Calibri"/>
                        <a:cs typeface="Times New Roman"/>
                      </a:endParaRPr>
                    </a:p>
                  </a:txBody>
                  <a:tcPr marL="50567" marR="50567" marT="0" marB="0"/>
                </a:tc>
              </a:tr>
              <a:tr h="155073">
                <a:tc>
                  <a:txBody>
                    <a:bodyPr/>
                    <a:lstStyle/>
                    <a:p>
                      <a:pPr algn="just">
                        <a:lnSpc>
                          <a:spcPct val="115000"/>
                        </a:lnSpc>
                        <a:spcAft>
                          <a:spcPts val="0"/>
                        </a:spcAft>
                      </a:pPr>
                      <a:r>
                        <a:rPr lang="en-GB" sz="1200" dirty="0">
                          <a:effectLst/>
                        </a:rPr>
                        <a:t>Sampling </a:t>
                      </a:r>
                      <a:endParaRPr lang="en-GB" sz="1200" b="0" dirty="0">
                        <a:solidFill>
                          <a:schemeClr val="tx1"/>
                        </a:solidFill>
                        <a:effectLst/>
                        <a:latin typeface="Calibri"/>
                        <a:ea typeface="Calibri"/>
                        <a:cs typeface="Times New Roman"/>
                      </a:endParaRPr>
                    </a:p>
                  </a:txBody>
                  <a:tcPr marL="50567" marR="50567" marT="0" marB="0"/>
                </a:tc>
                <a:tc>
                  <a:txBody>
                    <a:bodyPr/>
                    <a:lstStyle/>
                    <a:p>
                      <a:pPr algn="just">
                        <a:lnSpc>
                          <a:spcPct val="115000"/>
                        </a:lnSpc>
                        <a:spcAft>
                          <a:spcPts val="0"/>
                        </a:spcAft>
                      </a:pPr>
                      <a:r>
                        <a:rPr lang="en-GB" sz="1200" dirty="0">
                          <a:effectLst/>
                        </a:rPr>
                        <a:t>Representative.</a:t>
                      </a:r>
                      <a:endParaRPr lang="en-GB" sz="1200" b="0" dirty="0">
                        <a:solidFill>
                          <a:schemeClr val="tx1"/>
                        </a:solidFill>
                        <a:effectLst/>
                        <a:latin typeface="Calibri"/>
                        <a:ea typeface="Calibri"/>
                        <a:cs typeface="Times New Roman"/>
                      </a:endParaRPr>
                    </a:p>
                  </a:txBody>
                  <a:tcPr marL="50567" marR="50567" marT="0" marB="0"/>
                </a:tc>
              </a:tr>
              <a:tr h="155073">
                <a:tc>
                  <a:txBody>
                    <a:bodyPr/>
                    <a:lstStyle/>
                    <a:p>
                      <a:pPr algn="just">
                        <a:lnSpc>
                          <a:spcPct val="115000"/>
                        </a:lnSpc>
                        <a:spcAft>
                          <a:spcPts val="0"/>
                        </a:spcAft>
                      </a:pPr>
                      <a:r>
                        <a:rPr lang="en-GB" sz="1200" dirty="0">
                          <a:effectLst/>
                        </a:rPr>
                        <a:t>Replication </a:t>
                      </a:r>
                      <a:endParaRPr lang="en-GB" sz="1200" b="0" dirty="0">
                        <a:solidFill>
                          <a:schemeClr val="tx1"/>
                        </a:solidFill>
                        <a:effectLst/>
                        <a:latin typeface="Calibri"/>
                        <a:ea typeface="Calibri"/>
                        <a:cs typeface="Times New Roman"/>
                      </a:endParaRPr>
                    </a:p>
                  </a:txBody>
                  <a:tcPr marL="50567" marR="50567" marT="0" marB="0"/>
                </a:tc>
                <a:tc>
                  <a:txBody>
                    <a:bodyPr/>
                    <a:lstStyle/>
                    <a:p>
                      <a:pPr algn="just">
                        <a:lnSpc>
                          <a:spcPct val="115000"/>
                        </a:lnSpc>
                        <a:spcAft>
                          <a:spcPts val="0"/>
                        </a:spcAft>
                      </a:pPr>
                      <a:r>
                        <a:rPr lang="en-GB" sz="1200" dirty="0">
                          <a:effectLst/>
                        </a:rPr>
                        <a:t>Standard procedure and the replications are assumed. </a:t>
                      </a:r>
                      <a:endParaRPr lang="en-GB" sz="1200" b="0" dirty="0">
                        <a:solidFill>
                          <a:schemeClr val="tx1"/>
                        </a:solidFill>
                        <a:effectLst/>
                        <a:latin typeface="Calibri"/>
                        <a:ea typeface="Calibri"/>
                        <a:cs typeface="Times New Roman"/>
                      </a:endParaRPr>
                    </a:p>
                  </a:txBody>
                  <a:tcPr marL="50567" marR="50567" marT="0" marB="0"/>
                </a:tc>
              </a:tr>
              <a:tr h="155073">
                <a:tc>
                  <a:txBody>
                    <a:bodyPr/>
                    <a:lstStyle/>
                    <a:p>
                      <a:pPr algn="just">
                        <a:lnSpc>
                          <a:spcPct val="115000"/>
                        </a:lnSpc>
                        <a:spcAft>
                          <a:spcPts val="0"/>
                        </a:spcAft>
                      </a:pPr>
                      <a:r>
                        <a:rPr lang="en-GB" sz="1200" dirty="0">
                          <a:effectLst/>
                        </a:rPr>
                        <a:t>Data Collections</a:t>
                      </a:r>
                      <a:endParaRPr lang="en-GB" sz="1200" b="0" dirty="0">
                        <a:solidFill>
                          <a:schemeClr val="tx1"/>
                        </a:solidFill>
                        <a:effectLst/>
                        <a:latin typeface="Calibri"/>
                        <a:ea typeface="Calibri"/>
                        <a:cs typeface="Times New Roman"/>
                      </a:endParaRPr>
                    </a:p>
                  </a:txBody>
                  <a:tcPr marL="50567" marR="50567" marT="0" marB="0"/>
                </a:tc>
                <a:tc>
                  <a:txBody>
                    <a:bodyPr/>
                    <a:lstStyle/>
                    <a:p>
                      <a:pPr algn="just">
                        <a:lnSpc>
                          <a:spcPct val="115000"/>
                        </a:lnSpc>
                        <a:spcAft>
                          <a:spcPts val="0"/>
                        </a:spcAft>
                      </a:pPr>
                      <a:r>
                        <a:rPr lang="en-GB" sz="1200" dirty="0">
                          <a:effectLst/>
                        </a:rPr>
                        <a:t>In the form of responses, quantifiable via numbers or expression.</a:t>
                      </a:r>
                      <a:endParaRPr lang="en-GB" sz="1200" b="0" dirty="0">
                        <a:solidFill>
                          <a:schemeClr val="tx1"/>
                        </a:solidFill>
                        <a:effectLst/>
                        <a:latin typeface="Calibri"/>
                        <a:ea typeface="Calibri"/>
                        <a:cs typeface="Times New Roman"/>
                      </a:endParaRPr>
                    </a:p>
                  </a:txBody>
                  <a:tcPr marL="50567" marR="50567" marT="0" marB="0"/>
                </a:tc>
              </a:tr>
              <a:tr h="155073">
                <a:tc>
                  <a:txBody>
                    <a:bodyPr/>
                    <a:lstStyle/>
                    <a:p>
                      <a:pPr algn="just">
                        <a:lnSpc>
                          <a:spcPct val="115000"/>
                        </a:lnSpc>
                        <a:spcAft>
                          <a:spcPts val="0"/>
                        </a:spcAft>
                      </a:pPr>
                      <a:r>
                        <a:rPr lang="en-GB" sz="1200" dirty="0">
                          <a:effectLst/>
                        </a:rPr>
                        <a:t>Data Analysis Approach </a:t>
                      </a:r>
                      <a:endParaRPr lang="en-GB" sz="1200" b="0" dirty="0">
                        <a:solidFill>
                          <a:schemeClr val="tx1"/>
                        </a:solidFill>
                        <a:effectLst/>
                        <a:latin typeface="Calibri"/>
                        <a:ea typeface="Calibri"/>
                        <a:cs typeface="Times New Roman"/>
                      </a:endParaRPr>
                    </a:p>
                  </a:txBody>
                  <a:tcPr marL="50567" marR="50567" marT="0" marB="0"/>
                </a:tc>
                <a:tc>
                  <a:txBody>
                    <a:bodyPr/>
                    <a:lstStyle/>
                    <a:p>
                      <a:pPr algn="just">
                        <a:lnSpc>
                          <a:spcPct val="115000"/>
                        </a:lnSpc>
                        <a:spcAft>
                          <a:spcPts val="0"/>
                        </a:spcAft>
                      </a:pPr>
                      <a:r>
                        <a:rPr lang="en-GB" sz="1200" dirty="0">
                          <a:effectLst/>
                        </a:rPr>
                        <a:t>Statistical approach within the SEM framework </a:t>
                      </a:r>
                      <a:endParaRPr lang="en-GB" sz="1200" b="0" dirty="0">
                        <a:solidFill>
                          <a:schemeClr val="tx1"/>
                        </a:solidFill>
                        <a:effectLst/>
                        <a:latin typeface="Calibri"/>
                        <a:ea typeface="Calibri"/>
                        <a:cs typeface="Times New Roman"/>
                      </a:endParaRPr>
                    </a:p>
                  </a:txBody>
                  <a:tcPr marL="50567" marR="50567" marT="0" marB="0"/>
                </a:tc>
              </a:tr>
              <a:tr h="775366">
                <a:tc>
                  <a:txBody>
                    <a:bodyPr/>
                    <a:lstStyle/>
                    <a:p>
                      <a:pPr algn="just">
                        <a:lnSpc>
                          <a:spcPct val="115000"/>
                        </a:lnSpc>
                        <a:spcAft>
                          <a:spcPts val="0"/>
                        </a:spcAft>
                      </a:pPr>
                      <a:r>
                        <a:rPr lang="en-GB" sz="1200" dirty="0">
                          <a:effectLst/>
                        </a:rPr>
                        <a:t>Interpretation Approach </a:t>
                      </a:r>
                      <a:endParaRPr lang="en-GB" sz="1200" b="0" dirty="0">
                        <a:solidFill>
                          <a:schemeClr val="tx1"/>
                        </a:solidFill>
                        <a:effectLst/>
                        <a:latin typeface="Calibri"/>
                        <a:ea typeface="Calibri"/>
                        <a:cs typeface="Times New Roman"/>
                      </a:endParaRPr>
                    </a:p>
                  </a:txBody>
                  <a:tcPr marL="50567" marR="50567" marT="0" marB="0"/>
                </a:tc>
                <a:tc>
                  <a:txBody>
                    <a:bodyPr/>
                    <a:lstStyle/>
                    <a:p>
                      <a:pPr algn="just">
                        <a:lnSpc>
                          <a:spcPct val="115000"/>
                        </a:lnSpc>
                        <a:spcAft>
                          <a:spcPts val="0"/>
                        </a:spcAft>
                      </a:pPr>
                      <a:r>
                        <a:rPr lang="en-GB" sz="1200" dirty="0">
                          <a:effectLst/>
                        </a:rPr>
                        <a:t>Performs using statistics or tabular format or chart. The emphasis is on how and why they relate to the proposed hypotheses prior to the study. The Constructive development of the conclusions based upon the data; clarity is based upon interpreting numerical data.  </a:t>
                      </a:r>
                      <a:endParaRPr lang="en-GB" sz="1200" b="0" dirty="0">
                        <a:solidFill>
                          <a:schemeClr val="tx1"/>
                        </a:solidFill>
                        <a:effectLst/>
                        <a:latin typeface="Calibri"/>
                        <a:ea typeface="Calibri"/>
                        <a:cs typeface="Times New Roman"/>
                      </a:endParaRPr>
                    </a:p>
                  </a:txBody>
                  <a:tcPr marL="50567" marR="50567" marT="0" marB="0"/>
                </a:tc>
              </a:tr>
              <a:tr h="338988">
                <a:tc>
                  <a:txBody>
                    <a:bodyPr/>
                    <a:lstStyle/>
                    <a:p>
                      <a:pPr algn="just">
                        <a:lnSpc>
                          <a:spcPct val="115000"/>
                        </a:lnSpc>
                        <a:spcAft>
                          <a:spcPts val="0"/>
                        </a:spcAft>
                      </a:pPr>
                      <a:r>
                        <a:rPr lang="en-GB" sz="1200" dirty="0">
                          <a:effectLst/>
                        </a:rPr>
                        <a:t>Reporting </a:t>
                      </a:r>
                      <a:endParaRPr lang="en-GB" sz="1200" b="0" dirty="0">
                        <a:solidFill>
                          <a:schemeClr val="tx1"/>
                        </a:solidFill>
                        <a:effectLst/>
                        <a:latin typeface="Calibri"/>
                        <a:ea typeface="Calibri"/>
                        <a:cs typeface="Times New Roman"/>
                      </a:endParaRPr>
                    </a:p>
                  </a:txBody>
                  <a:tcPr marL="50567" marR="50567" marT="0" marB="0"/>
                </a:tc>
                <a:tc>
                  <a:txBody>
                    <a:bodyPr/>
                    <a:lstStyle/>
                    <a:p>
                      <a:pPr algn="just">
                        <a:lnSpc>
                          <a:spcPct val="115000"/>
                        </a:lnSpc>
                        <a:spcAft>
                          <a:spcPts val="0"/>
                        </a:spcAft>
                      </a:pPr>
                      <a:r>
                        <a:rPr lang="en-GB" sz="1200" dirty="0">
                          <a:effectLst/>
                        </a:rPr>
                        <a:t>Extensively numerical and integrated. However, the description is given to express logical outcomes. </a:t>
                      </a:r>
                      <a:endParaRPr lang="en-GB" sz="1200" b="0" dirty="0">
                        <a:solidFill>
                          <a:schemeClr val="tx1"/>
                        </a:solidFill>
                        <a:effectLst/>
                        <a:latin typeface="Calibri"/>
                        <a:ea typeface="Calibri"/>
                        <a:cs typeface="Times New Roman"/>
                      </a:endParaRPr>
                    </a:p>
                  </a:txBody>
                  <a:tcPr marL="50567" marR="50567" marT="0" marB="0"/>
                </a:tc>
              </a:tr>
            </a:tbl>
          </a:graphicData>
        </a:graphic>
      </p:graphicFrame>
      <p:sp>
        <p:nvSpPr>
          <p:cNvPr id="3" name="Rectangle 2"/>
          <p:cNvSpPr/>
          <p:nvPr/>
        </p:nvSpPr>
        <p:spPr>
          <a:xfrm>
            <a:off x="179512" y="188640"/>
            <a:ext cx="3743974" cy="523220"/>
          </a:xfrm>
          <a:prstGeom prst="rect">
            <a:avLst/>
          </a:prstGeom>
        </p:spPr>
        <p:txBody>
          <a:bodyPr wrap="none">
            <a:spAutoFit/>
          </a:bodyPr>
          <a:lstStyle/>
          <a:p>
            <a:pPr>
              <a:spcBef>
                <a:spcPct val="20000"/>
              </a:spcBef>
              <a:buClr>
                <a:srgbClr val="FFC000"/>
              </a:buClr>
            </a:pPr>
            <a:r>
              <a:rPr lang="en-GB" sz="2800" b="1" dirty="0">
                <a:solidFill>
                  <a:schemeClr val="tx2">
                    <a:lumMod val="75000"/>
                  </a:schemeClr>
                </a:solidFill>
              </a:rPr>
              <a:t>Key Research Outcomes</a:t>
            </a:r>
          </a:p>
        </p:txBody>
      </p:sp>
    </p:spTree>
    <p:extLst>
      <p:ext uri="{BB962C8B-B14F-4D97-AF65-F5344CB8AC3E}">
        <p14:creationId xmlns:p14="http://schemas.microsoft.com/office/powerpoint/2010/main" val="3547100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80728"/>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Content Placeholder 2"/>
          <p:cNvSpPr txBox="1">
            <a:spLocks/>
          </p:cNvSpPr>
          <p:nvPr/>
        </p:nvSpPr>
        <p:spPr>
          <a:xfrm>
            <a:off x="238892" y="1268760"/>
            <a:ext cx="8562975" cy="46207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Clr>
                <a:srgbClr val="FFC000"/>
              </a:buClr>
              <a:buFont typeface="Arial" pitchFamily="34" charset="0"/>
              <a:buChar char="•"/>
            </a:pPr>
            <a:endParaRPr lang="en-US" sz="1800" dirty="0">
              <a:solidFill>
                <a:schemeClr val="bg2">
                  <a:lumMod val="10000"/>
                </a:schemeClr>
              </a:solidFill>
            </a:endParaRPr>
          </a:p>
        </p:txBody>
      </p:sp>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72" y="1013744"/>
            <a:ext cx="4357828" cy="513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7948" y="260648"/>
            <a:ext cx="3905236" cy="523220"/>
          </a:xfrm>
          <a:prstGeom prst="rect">
            <a:avLst/>
          </a:prstGeom>
        </p:spPr>
        <p:txBody>
          <a:bodyPr wrap="none">
            <a:spAutoFit/>
          </a:bodyPr>
          <a:lstStyle/>
          <a:p>
            <a:pPr>
              <a:spcBef>
                <a:spcPct val="20000"/>
              </a:spcBef>
              <a:buClr>
                <a:srgbClr val="FFC000"/>
              </a:buClr>
            </a:pPr>
            <a:r>
              <a:rPr lang="en-GB" sz="2800" b="1" dirty="0">
                <a:solidFill>
                  <a:schemeClr val="tx2">
                    <a:lumMod val="75000"/>
                  </a:schemeClr>
                </a:solidFill>
              </a:rPr>
              <a:t>Summary of Hypotheses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013745"/>
            <a:ext cx="4572000" cy="4223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0596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80728"/>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Content Placeholder 2"/>
          <p:cNvSpPr txBox="1">
            <a:spLocks/>
          </p:cNvSpPr>
          <p:nvPr/>
        </p:nvSpPr>
        <p:spPr>
          <a:xfrm>
            <a:off x="238892" y="1268760"/>
            <a:ext cx="8562975" cy="46207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Clr>
                <a:srgbClr val="FFC000"/>
              </a:buClr>
              <a:buFont typeface="Arial" pitchFamily="34" charset="0"/>
              <a:buChar char="•"/>
            </a:pPr>
            <a:endParaRPr lang="en-US" sz="1800" dirty="0">
              <a:solidFill>
                <a:schemeClr val="bg2">
                  <a:lumMod val="1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24744"/>
            <a:ext cx="4887037"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51" y="3861048"/>
            <a:ext cx="4994541" cy="753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8173" y="332656"/>
            <a:ext cx="3905236" cy="523220"/>
          </a:xfrm>
          <a:prstGeom prst="rect">
            <a:avLst/>
          </a:prstGeom>
        </p:spPr>
        <p:txBody>
          <a:bodyPr wrap="none">
            <a:spAutoFit/>
          </a:bodyPr>
          <a:lstStyle/>
          <a:p>
            <a:pPr>
              <a:spcBef>
                <a:spcPct val="20000"/>
              </a:spcBef>
              <a:buClr>
                <a:srgbClr val="FFC000"/>
              </a:buClr>
            </a:pPr>
            <a:r>
              <a:rPr lang="en-GB" sz="2800" b="1" dirty="0">
                <a:solidFill>
                  <a:schemeClr val="tx2">
                    <a:lumMod val="75000"/>
                  </a:schemeClr>
                </a:solidFill>
              </a:rPr>
              <a:t>Summary of Hypotheses </a:t>
            </a:r>
          </a:p>
        </p:txBody>
      </p:sp>
    </p:spTree>
    <p:extLst>
      <p:ext uri="{BB962C8B-B14F-4D97-AF65-F5344CB8AC3E}">
        <p14:creationId xmlns:p14="http://schemas.microsoft.com/office/powerpoint/2010/main" val="173167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1129508"/>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Content Placeholder 2"/>
          <p:cNvSpPr txBox="1">
            <a:spLocks/>
          </p:cNvSpPr>
          <p:nvPr/>
        </p:nvSpPr>
        <p:spPr>
          <a:xfrm>
            <a:off x="205286" y="1392288"/>
            <a:ext cx="8562975" cy="46207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Clr>
                <a:srgbClr val="FFC000"/>
              </a:buClr>
              <a:buFont typeface="Arial" pitchFamily="34" charset="0"/>
              <a:buChar char="•"/>
            </a:pPr>
            <a:endParaRPr lang="en-US" sz="1800" dirty="0">
              <a:solidFill>
                <a:schemeClr val="bg2">
                  <a:lumMod val="10000"/>
                </a:schemeClr>
              </a:solidFill>
            </a:endParaRPr>
          </a:p>
        </p:txBody>
      </p:sp>
      <p:sp>
        <p:nvSpPr>
          <p:cNvPr id="6" name="TextBox 5"/>
          <p:cNvSpPr txBox="1"/>
          <p:nvPr/>
        </p:nvSpPr>
        <p:spPr>
          <a:xfrm>
            <a:off x="183715" y="344678"/>
            <a:ext cx="3923947" cy="523220"/>
          </a:xfrm>
          <a:prstGeom prst="rect">
            <a:avLst/>
          </a:prstGeom>
          <a:noFill/>
        </p:spPr>
        <p:txBody>
          <a:bodyPr wrap="square" rtlCol="0">
            <a:spAutoFit/>
          </a:bodyPr>
          <a:lstStyle/>
          <a:p>
            <a:pPr>
              <a:spcBef>
                <a:spcPct val="20000"/>
              </a:spcBef>
              <a:buClr>
                <a:srgbClr val="FFC000"/>
              </a:buClr>
            </a:pPr>
            <a:r>
              <a:rPr lang="en-GB" sz="2800" b="1" dirty="0">
                <a:solidFill>
                  <a:schemeClr val="tx2">
                    <a:lumMod val="75000"/>
                  </a:schemeClr>
                </a:solidFill>
              </a:rPr>
              <a:t>Analytical Procedure </a:t>
            </a:r>
          </a:p>
        </p:txBody>
      </p:sp>
      <p:sp>
        <p:nvSpPr>
          <p:cNvPr id="2" name="Rectangle 1"/>
          <p:cNvSpPr/>
          <p:nvPr/>
        </p:nvSpPr>
        <p:spPr>
          <a:xfrm>
            <a:off x="205287" y="1196752"/>
            <a:ext cx="8938714" cy="4770537"/>
          </a:xfrm>
          <a:prstGeom prst="rect">
            <a:avLst/>
          </a:prstGeom>
        </p:spPr>
        <p:txBody>
          <a:bodyPr wrap="square">
            <a:spAutoFit/>
          </a:bodyPr>
          <a:lstStyle/>
          <a:p>
            <a:pPr marL="285750" indent="-285750">
              <a:buClr>
                <a:srgbClr val="FFC000"/>
              </a:buClr>
              <a:buFont typeface="Arial" panose="020B0604020202020204" pitchFamily="34" charset="0"/>
              <a:buChar char="•"/>
            </a:pPr>
            <a:r>
              <a:rPr lang="en-GB" sz="1600" dirty="0"/>
              <a:t>First, the researcher defined the individual constructs by determining what variables were to be used as measured variables .</a:t>
            </a:r>
          </a:p>
          <a:p>
            <a:pPr marL="285750" indent="-285750">
              <a:buClr>
                <a:srgbClr val="FFC000"/>
              </a:buClr>
              <a:buFont typeface="Arial" panose="020B0604020202020204" pitchFamily="34" charset="0"/>
              <a:buChar char="•"/>
            </a:pPr>
            <a:endParaRPr lang="en-GB" sz="1600" dirty="0"/>
          </a:p>
          <a:p>
            <a:pPr marL="285750" indent="-285750">
              <a:buClr>
                <a:srgbClr val="FFC000"/>
              </a:buClr>
              <a:buFont typeface="Arial" panose="020B0604020202020204" pitchFamily="34" charset="0"/>
              <a:buChar char="•"/>
            </a:pPr>
            <a:r>
              <a:rPr lang="en-GB" sz="1600" dirty="0"/>
              <a:t>Second, the researcher developed and specified the measurement model by using CFA. This was possible by connecting both exogenous and endogenous variables through SEM using ‘AMOS</a:t>
            </a:r>
          </a:p>
          <a:p>
            <a:pPr marL="285750" indent="-285750">
              <a:buClr>
                <a:srgbClr val="FFC000"/>
              </a:buClr>
              <a:buFont typeface="Arial" panose="020B0604020202020204" pitchFamily="34" charset="0"/>
              <a:buChar char="•"/>
            </a:pPr>
            <a:r>
              <a:rPr lang="en-GB" sz="1600" dirty="0"/>
              <a:t> </a:t>
            </a:r>
          </a:p>
          <a:p>
            <a:pPr marL="285750" indent="-285750">
              <a:buClr>
                <a:srgbClr val="FFC000"/>
              </a:buClr>
              <a:buFont typeface="Arial" panose="020B0604020202020204" pitchFamily="34" charset="0"/>
              <a:buChar char="•"/>
            </a:pPr>
            <a:r>
              <a:rPr lang="en-GB" sz="1600" dirty="0"/>
              <a:t>Third, the antecedents of POS are viewed as the exogenous variables that, excluding the error terms, are loaded upon the observable variables. </a:t>
            </a:r>
          </a:p>
          <a:p>
            <a:pPr marL="285750" indent="-285750">
              <a:buClr>
                <a:srgbClr val="FFC000"/>
              </a:buClr>
              <a:buFont typeface="Arial" panose="020B0604020202020204" pitchFamily="34" charset="0"/>
              <a:buChar char="•"/>
            </a:pPr>
            <a:endParaRPr lang="en-GB" sz="1600" dirty="0"/>
          </a:p>
          <a:p>
            <a:pPr marL="285750" indent="-285750">
              <a:buClr>
                <a:srgbClr val="FFC000"/>
              </a:buClr>
              <a:buFont typeface="Arial" panose="020B0604020202020204" pitchFamily="34" charset="0"/>
              <a:buChar char="•"/>
            </a:pPr>
            <a:r>
              <a:rPr lang="en-GB" sz="1600" dirty="0"/>
              <a:t>The overall fit of the model was validated using the fit indices. </a:t>
            </a:r>
          </a:p>
          <a:p>
            <a:pPr marL="285750" indent="-285750">
              <a:buClr>
                <a:srgbClr val="FFC000"/>
              </a:buClr>
              <a:buFont typeface="Arial" panose="020B0604020202020204" pitchFamily="34" charset="0"/>
              <a:buChar char="•"/>
            </a:pPr>
            <a:endParaRPr lang="en-GB" sz="1600" dirty="0"/>
          </a:p>
          <a:p>
            <a:pPr marL="285750" indent="-285750">
              <a:buClr>
                <a:srgbClr val="FFC000"/>
              </a:buClr>
              <a:buFont typeface="Arial" panose="020B0604020202020204" pitchFamily="34" charset="0"/>
              <a:buChar char="•"/>
            </a:pPr>
            <a:r>
              <a:rPr lang="en-GB" sz="1600" dirty="0"/>
              <a:t>The goodness of the fit indices indicates whether the model is a good predictor of anticipated results such as employees’ work outcomes. </a:t>
            </a:r>
          </a:p>
          <a:p>
            <a:pPr marL="285750" indent="-285750">
              <a:buClr>
                <a:srgbClr val="FFC000"/>
              </a:buClr>
              <a:buFont typeface="Arial" panose="020B0604020202020204" pitchFamily="34" charset="0"/>
              <a:buChar char="•"/>
            </a:pPr>
            <a:endParaRPr lang="en-GB" sz="1600" dirty="0"/>
          </a:p>
          <a:p>
            <a:pPr marL="285750" indent="-285750">
              <a:buClr>
                <a:srgbClr val="FFC000"/>
              </a:buClr>
              <a:buFont typeface="Arial" panose="020B0604020202020204" pitchFamily="34" charset="0"/>
              <a:buChar char="•"/>
            </a:pPr>
            <a:r>
              <a:rPr lang="en-GB" sz="1600" dirty="0"/>
              <a:t>If the measurement model was valid, then the researcher proceeded with the structural model.</a:t>
            </a:r>
          </a:p>
          <a:p>
            <a:pPr marL="285750" indent="-285750">
              <a:buClr>
                <a:srgbClr val="FFC000"/>
              </a:buClr>
              <a:buFont typeface="Arial" panose="020B0604020202020204" pitchFamily="34" charset="0"/>
              <a:buChar char="•"/>
            </a:pPr>
            <a:endParaRPr lang="en-GB" sz="1600" dirty="0"/>
          </a:p>
          <a:p>
            <a:pPr marL="285750" indent="-285750">
              <a:buClr>
                <a:srgbClr val="FFC000"/>
              </a:buClr>
              <a:buFont typeface="Arial" panose="020B0604020202020204" pitchFamily="34" charset="0"/>
              <a:buChar char="•"/>
            </a:pPr>
            <a:r>
              <a:rPr lang="en-GB" sz="1600" dirty="0"/>
              <a:t>In this stage, the key focus was to convert the measurement model to a structural model to assess the structural model validity.  Assessing the structural model validity was the basis for drawing empirical conclusions</a:t>
            </a:r>
          </a:p>
        </p:txBody>
      </p:sp>
    </p:spTree>
    <p:extLst>
      <p:ext uri="{BB962C8B-B14F-4D97-AF65-F5344CB8AC3E}">
        <p14:creationId xmlns:p14="http://schemas.microsoft.com/office/powerpoint/2010/main" val="3625577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 y="929626"/>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Content Placeholder 2"/>
          <p:cNvSpPr txBox="1">
            <a:spLocks/>
          </p:cNvSpPr>
          <p:nvPr/>
        </p:nvSpPr>
        <p:spPr>
          <a:xfrm>
            <a:off x="290512" y="1418765"/>
            <a:ext cx="8562975" cy="46207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Clr>
                <a:srgbClr val="FFC000"/>
              </a:buClr>
              <a:buFont typeface="Arial" pitchFamily="34" charset="0"/>
              <a:buChar char="•"/>
            </a:pPr>
            <a:endParaRPr lang="en-US" sz="1800" dirty="0">
              <a:solidFill>
                <a:schemeClr val="bg2">
                  <a:lumMod val="10000"/>
                </a:schemeClr>
              </a:solidFill>
            </a:endParaRPr>
          </a:p>
        </p:txBody>
      </p:sp>
      <p:sp>
        <p:nvSpPr>
          <p:cNvPr id="6" name="TextBox 5"/>
          <p:cNvSpPr txBox="1"/>
          <p:nvPr/>
        </p:nvSpPr>
        <p:spPr>
          <a:xfrm>
            <a:off x="0" y="98629"/>
            <a:ext cx="8908023" cy="830997"/>
          </a:xfrm>
          <a:prstGeom prst="rect">
            <a:avLst/>
          </a:prstGeom>
          <a:noFill/>
        </p:spPr>
        <p:txBody>
          <a:bodyPr wrap="square" rtlCol="0">
            <a:spAutoFit/>
          </a:bodyPr>
          <a:lstStyle/>
          <a:p>
            <a:r>
              <a:rPr lang="en-GB" sz="2400" b="1" dirty="0">
                <a:solidFill>
                  <a:schemeClr val="tx2">
                    <a:lumMod val="75000"/>
                  </a:schemeClr>
                </a:solidFill>
              </a:rPr>
              <a:t>Descriptive statistics of questionnaires circulated, responses received and its composition </a:t>
            </a:r>
            <a:endParaRPr lang="en-GB" sz="2400" b="1" dirty="0">
              <a:solidFill>
                <a:srgbClr val="C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523233304"/>
              </p:ext>
            </p:extLst>
          </p:nvPr>
        </p:nvGraphicFramePr>
        <p:xfrm>
          <a:off x="117987" y="1115679"/>
          <a:ext cx="8908024" cy="5181518"/>
        </p:xfrm>
        <a:graphic>
          <a:graphicData uri="http://schemas.openxmlformats.org/drawingml/2006/table">
            <a:tbl>
              <a:tblPr firstRow="1" firstCol="1" bandRow="1">
                <a:tableStyleId>{BC89EF96-8CEA-46FF-86C4-4CE0E7609802}</a:tableStyleId>
              </a:tblPr>
              <a:tblGrid>
                <a:gridCol w="2318431">
                  <a:extLst>
                    <a:ext uri="{9D8B030D-6E8A-4147-A177-3AD203B41FA5}">
                      <a16:colId xmlns="" xmlns:a16="http://schemas.microsoft.com/office/drawing/2014/main" val="20000"/>
                    </a:ext>
                  </a:extLst>
                </a:gridCol>
                <a:gridCol w="943203">
                  <a:extLst>
                    <a:ext uri="{9D8B030D-6E8A-4147-A177-3AD203B41FA5}">
                      <a16:colId xmlns="" xmlns:a16="http://schemas.microsoft.com/office/drawing/2014/main" val="20001"/>
                    </a:ext>
                  </a:extLst>
                </a:gridCol>
                <a:gridCol w="2088232">
                  <a:extLst>
                    <a:ext uri="{9D8B030D-6E8A-4147-A177-3AD203B41FA5}">
                      <a16:colId xmlns="" xmlns:a16="http://schemas.microsoft.com/office/drawing/2014/main" val="20002"/>
                    </a:ext>
                  </a:extLst>
                </a:gridCol>
                <a:gridCol w="1368152">
                  <a:extLst>
                    <a:ext uri="{9D8B030D-6E8A-4147-A177-3AD203B41FA5}">
                      <a16:colId xmlns="" xmlns:a16="http://schemas.microsoft.com/office/drawing/2014/main" val="20003"/>
                    </a:ext>
                  </a:extLst>
                </a:gridCol>
                <a:gridCol w="2190006">
                  <a:extLst>
                    <a:ext uri="{9D8B030D-6E8A-4147-A177-3AD203B41FA5}">
                      <a16:colId xmlns="" xmlns:a16="http://schemas.microsoft.com/office/drawing/2014/main" val="20004"/>
                    </a:ext>
                  </a:extLst>
                </a:gridCol>
              </a:tblGrid>
              <a:tr h="614552">
                <a:tc>
                  <a:txBody>
                    <a:bodyPr/>
                    <a:lstStyle/>
                    <a:p>
                      <a:pPr>
                        <a:lnSpc>
                          <a:spcPct val="115000"/>
                        </a:lnSpc>
                        <a:spcAft>
                          <a:spcPts val="1000"/>
                        </a:spcAft>
                      </a:pPr>
                      <a:r>
                        <a:rPr lang="en-GB" sz="1400" dirty="0">
                          <a:effectLst/>
                        </a:rPr>
                        <a:t>Items </a:t>
                      </a:r>
                    </a:p>
                    <a:p>
                      <a:pPr>
                        <a:lnSpc>
                          <a:spcPct val="115000"/>
                        </a:lnSpc>
                        <a:spcAft>
                          <a:spcPts val="1000"/>
                        </a:spcAft>
                      </a:pPr>
                      <a:r>
                        <a:rPr lang="en-GB" sz="1400" dirty="0">
                          <a:effectLst/>
                        </a:rPr>
                        <a:t> </a:t>
                      </a:r>
                      <a:endParaRPr lang="en-GB" sz="1400" dirty="0">
                        <a:effectLst/>
                        <a:latin typeface="+mn-lt"/>
                        <a:ea typeface="Calibri"/>
                        <a:cs typeface="Arial" panose="020B0604020202020204" pitchFamily="34" charset="0"/>
                      </a:endParaRPr>
                    </a:p>
                  </a:txBody>
                  <a:tcPr marL="54661" marR="54661" marT="0" marB="0"/>
                </a:tc>
                <a:tc>
                  <a:txBody>
                    <a:bodyPr/>
                    <a:lstStyle/>
                    <a:p>
                      <a:pPr>
                        <a:lnSpc>
                          <a:spcPct val="115000"/>
                        </a:lnSpc>
                        <a:spcAft>
                          <a:spcPts val="1000"/>
                        </a:spcAft>
                      </a:pPr>
                      <a:r>
                        <a:rPr lang="en-GB" sz="1400" dirty="0">
                          <a:effectLst/>
                        </a:rPr>
                        <a:t>Quantity </a:t>
                      </a:r>
                      <a:endParaRPr lang="en-GB" sz="1400" dirty="0">
                        <a:effectLst/>
                        <a:latin typeface="+mn-lt"/>
                        <a:ea typeface="Calibri"/>
                        <a:cs typeface="Arial" panose="020B0604020202020204" pitchFamily="34" charset="0"/>
                      </a:endParaRPr>
                    </a:p>
                  </a:txBody>
                  <a:tcPr marL="54661" marR="54661" marT="0" marB="0"/>
                </a:tc>
                <a:tc>
                  <a:txBody>
                    <a:bodyPr/>
                    <a:lstStyle/>
                    <a:p>
                      <a:pPr>
                        <a:lnSpc>
                          <a:spcPct val="115000"/>
                        </a:lnSpc>
                        <a:spcAft>
                          <a:spcPts val="1000"/>
                        </a:spcAft>
                      </a:pPr>
                      <a:r>
                        <a:rPr lang="en-GB" sz="1400" dirty="0">
                          <a:effectLst/>
                        </a:rPr>
                        <a:t>Description of the workers </a:t>
                      </a:r>
                      <a:endParaRPr lang="en-GB" sz="1400" dirty="0">
                        <a:effectLst/>
                        <a:latin typeface="+mn-lt"/>
                        <a:ea typeface="Calibri"/>
                        <a:cs typeface="Arial" panose="020B0604020202020204" pitchFamily="34" charset="0"/>
                      </a:endParaRPr>
                    </a:p>
                  </a:txBody>
                  <a:tcPr marL="54661" marR="54661" marT="0" marB="0"/>
                </a:tc>
                <a:tc>
                  <a:txBody>
                    <a:bodyPr/>
                    <a:lstStyle/>
                    <a:p>
                      <a:pPr>
                        <a:lnSpc>
                          <a:spcPct val="115000"/>
                        </a:lnSpc>
                        <a:spcAft>
                          <a:spcPts val="1000"/>
                        </a:spcAft>
                      </a:pPr>
                      <a:r>
                        <a:rPr lang="en-GB" sz="1400" dirty="0">
                          <a:effectLst/>
                        </a:rPr>
                        <a:t>Total No of Companies Targeted </a:t>
                      </a:r>
                      <a:endParaRPr lang="en-GB" sz="1400" dirty="0">
                        <a:effectLst/>
                        <a:latin typeface="+mn-lt"/>
                        <a:ea typeface="Calibri"/>
                        <a:cs typeface="Arial" panose="020B0604020202020204" pitchFamily="34" charset="0"/>
                      </a:endParaRPr>
                    </a:p>
                  </a:txBody>
                  <a:tcPr marL="54661" marR="54661" marT="0" marB="0"/>
                </a:tc>
                <a:tc>
                  <a:txBody>
                    <a:bodyPr/>
                    <a:lstStyle/>
                    <a:p>
                      <a:pPr>
                        <a:lnSpc>
                          <a:spcPct val="115000"/>
                        </a:lnSpc>
                        <a:spcAft>
                          <a:spcPts val="1000"/>
                        </a:spcAft>
                      </a:pPr>
                      <a:r>
                        <a:rPr lang="en-GB" sz="1400" dirty="0">
                          <a:effectLst/>
                        </a:rPr>
                        <a:t>Comments </a:t>
                      </a:r>
                      <a:endParaRPr lang="en-GB" sz="1400" dirty="0">
                        <a:effectLst/>
                        <a:latin typeface="+mn-lt"/>
                        <a:ea typeface="Calibri"/>
                        <a:cs typeface="Arial" panose="020B0604020202020204" pitchFamily="34" charset="0"/>
                      </a:endParaRPr>
                    </a:p>
                  </a:txBody>
                  <a:tcPr marL="54661" marR="54661" marT="0" marB="0"/>
                </a:tc>
                <a:extLst>
                  <a:ext uri="{0D108BD9-81ED-4DB2-BD59-A6C34878D82A}">
                    <a16:rowId xmlns="" xmlns:a16="http://schemas.microsoft.com/office/drawing/2014/main" val="10000"/>
                  </a:ext>
                </a:extLst>
              </a:tr>
              <a:tr h="1614464">
                <a:tc>
                  <a:txBody>
                    <a:bodyPr/>
                    <a:lstStyle/>
                    <a:p>
                      <a:pPr>
                        <a:lnSpc>
                          <a:spcPct val="115000"/>
                        </a:lnSpc>
                        <a:spcAft>
                          <a:spcPts val="0"/>
                        </a:spcAft>
                      </a:pPr>
                      <a:r>
                        <a:rPr lang="en-GB" sz="1400" dirty="0">
                          <a:effectLst/>
                        </a:rPr>
                        <a:t>Total Number of Questionnaire Circulated. </a:t>
                      </a:r>
                      <a:endParaRPr lang="en-GB" sz="1400" b="0" dirty="0">
                        <a:effectLst/>
                        <a:latin typeface="+mn-lt"/>
                        <a:ea typeface="Calibri"/>
                        <a:cs typeface="Arial" panose="020B0604020202020204" pitchFamily="34" charset="0"/>
                      </a:endParaRPr>
                    </a:p>
                  </a:txBody>
                  <a:tcPr marL="54661" marR="54661" marT="0" marB="0"/>
                </a:tc>
                <a:tc>
                  <a:txBody>
                    <a:bodyPr/>
                    <a:lstStyle/>
                    <a:p>
                      <a:pPr>
                        <a:lnSpc>
                          <a:spcPct val="115000"/>
                        </a:lnSpc>
                        <a:spcAft>
                          <a:spcPts val="0"/>
                        </a:spcAft>
                      </a:pPr>
                      <a:r>
                        <a:rPr lang="en-GB" sz="1400" dirty="0">
                          <a:effectLst/>
                        </a:rPr>
                        <a:t>410</a:t>
                      </a:r>
                    </a:p>
                    <a:p>
                      <a:pPr>
                        <a:lnSpc>
                          <a:spcPct val="115000"/>
                        </a:lnSpc>
                        <a:spcAft>
                          <a:spcPts val="0"/>
                        </a:spcAft>
                      </a:pPr>
                      <a:r>
                        <a:rPr lang="en-GB" sz="1400" dirty="0">
                          <a:effectLst/>
                        </a:rPr>
                        <a:t> </a:t>
                      </a:r>
                    </a:p>
                    <a:p>
                      <a:pPr>
                        <a:lnSpc>
                          <a:spcPct val="115000"/>
                        </a:lnSpc>
                        <a:spcAft>
                          <a:spcPts val="0"/>
                        </a:spcAft>
                      </a:pPr>
                      <a:r>
                        <a:rPr lang="en-GB" sz="1400" dirty="0">
                          <a:effectLst/>
                        </a:rPr>
                        <a:t> </a:t>
                      </a:r>
                      <a:endParaRPr lang="en-GB" sz="1400" b="0" dirty="0">
                        <a:effectLst/>
                        <a:latin typeface="+mn-lt"/>
                        <a:ea typeface="Calibri"/>
                        <a:cs typeface="Arial" panose="020B0604020202020204" pitchFamily="34" charset="0"/>
                      </a:endParaRPr>
                    </a:p>
                  </a:txBody>
                  <a:tcPr marL="54661" marR="54661" marT="0" marB="0"/>
                </a:tc>
                <a:tc>
                  <a:txBody>
                    <a:bodyPr/>
                    <a:lstStyle/>
                    <a:p>
                      <a:pPr>
                        <a:lnSpc>
                          <a:spcPct val="115000"/>
                        </a:lnSpc>
                        <a:spcAft>
                          <a:spcPts val="0"/>
                        </a:spcAft>
                      </a:pPr>
                      <a:r>
                        <a:rPr lang="en-GB" sz="1400" dirty="0">
                          <a:effectLst/>
                        </a:rPr>
                        <a:t>About 63%. </a:t>
                      </a:r>
                      <a:endParaRPr lang="en-GB" sz="1400" b="0" dirty="0">
                        <a:effectLst/>
                        <a:latin typeface="+mn-lt"/>
                        <a:ea typeface="Calibri"/>
                        <a:cs typeface="Arial" panose="020B0604020202020204" pitchFamily="34" charset="0"/>
                      </a:endParaRPr>
                    </a:p>
                  </a:txBody>
                  <a:tcPr marL="54661" marR="54661" marT="0" marB="0"/>
                </a:tc>
                <a:tc>
                  <a:txBody>
                    <a:bodyPr/>
                    <a:lstStyle/>
                    <a:p>
                      <a:pPr>
                        <a:lnSpc>
                          <a:spcPct val="115000"/>
                        </a:lnSpc>
                        <a:spcAft>
                          <a:spcPts val="0"/>
                        </a:spcAft>
                      </a:pPr>
                      <a:r>
                        <a:rPr lang="en-GB" sz="1400" dirty="0">
                          <a:effectLst/>
                        </a:rPr>
                        <a:t>12 Small, Medium and Large size ITO companies.   </a:t>
                      </a:r>
                      <a:endParaRPr lang="en-GB" sz="1400" b="0" dirty="0">
                        <a:effectLst/>
                        <a:latin typeface="+mn-lt"/>
                        <a:ea typeface="Calibri"/>
                        <a:cs typeface="Arial" panose="020B0604020202020204" pitchFamily="34" charset="0"/>
                      </a:endParaRPr>
                    </a:p>
                  </a:txBody>
                  <a:tcPr marL="54661" marR="54661" marT="0" marB="0"/>
                </a:tc>
                <a:tc>
                  <a:txBody>
                    <a:bodyPr/>
                    <a:lstStyle/>
                    <a:p>
                      <a:pPr>
                        <a:lnSpc>
                          <a:spcPct val="115000"/>
                        </a:lnSpc>
                        <a:spcAft>
                          <a:spcPts val="0"/>
                        </a:spcAft>
                      </a:pPr>
                      <a:r>
                        <a:rPr lang="en-GB" sz="1400" dirty="0">
                          <a:effectLst/>
                        </a:rPr>
                        <a:t>Relatively, gaining 63% of questionnaire responses rate was possible by chasing the questionnaire responses via the LinkedIn small-world professional network on a regular basis. </a:t>
                      </a:r>
                      <a:endParaRPr lang="en-GB" sz="1400" b="0" dirty="0">
                        <a:effectLst/>
                        <a:latin typeface="+mn-lt"/>
                        <a:ea typeface="Calibri"/>
                        <a:cs typeface="Arial" panose="020B0604020202020204" pitchFamily="34" charset="0"/>
                      </a:endParaRPr>
                    </a:p>
                  </a:txBody>
                  <a:tcPr marL="54661" marR="54661" marT="0" marB="0"/>
                </a:tc>
                <a:extLst>
                  <a:ext uri="{0D108BD9-81ED-4DB2-BD59-A6C34878D82A}">
                    <a16:rowId xmlns="" xmlns:a16="http://schemas.microsoft.com/office/drawing/2014/main" val="10001"/>
                  </a:ext>
                </a:extLst>
              </a:tr>
              <a:tr h="1255694">
                <a:tc>
                  <a:txBody>
                    <a:bodyPr/>
                    <a:lstStyle/>
                    <a:p>
                      <a:pPr>
                        <a:lnSpc>
                          <a:spcPct val="115000"/>
                        </a:lnSpc>
                        <a:spcAft>
                          <a:spcPts val="0"/>
                        </a:spcAft>
                      </a:pPr>
                      <a:r>
                        <a:rPr lang="en-GB" sz="1400" dirty="0">
                          <a:effectLst/>
                        </a:rPr>
                        <a:t>Total Number of Returned Questionnaire Responses. </a:t>
                      </a:r>
                      <a:endParaRPr lang="en-GB" sz="1400" b="0" dirty="0">
                        <a:effectLst/>
                        <a:latin typeface="+mn-lt"/>
                        <a:ea typeface="Calibri"/>
                        <a:cs typeface="Arial" panose="020B0604020202020204" pitchFamily="34" charset="0"/>
                      </a:endParaRPr>
                    </a:p>
                  </a:txBody>
                  <a:tcPr marL="54661" marR="54661" marT="0" marB="0"/>
                </a:tc>
                <a:tc>
                  <a:txBody>
                    <a:bodyPr/>
                    <a:lstStyle/>
                    <a:p>
                      <a:pPr>
                        <a:lnSpc>
                          <a:spcPct val="115000"/>
                        </a:lnSpc>
                        <a:spcAft>
                          <a:spcPts val="0"/>
                        </a:spcAft>
                      </a:pPr>
                      <a:r>
                        <a:rPr lang="en-GB" sz="1400" dirty="0">
                          <a:effectLst/>
                        </a:rPr>
                        <a:t>260</a:t>
                      </a:r>
                      <a:endParaRPr lang="en-GB" sz="1400" b="0" dirty="0">
                        <a:effectLst/>
                        <a:latin typeface="+mn-lt"/>
                        <a:ea typeface="Calibri"/>
                        <a:cs typeface="Arial" panose="020B0604020202020204" pitchFamily="34" charset="0"/>
                      </a:endParaRPr>
                    </a:p>
                  </a:txBody>
                  <a:tcPr marL="54661" marR="54661" marT="0" marB="0"/>
                </a:tc>
                <a:tc>
                  <a:txBody>
                    <a:bodyPr/>
                    <a:lstStyle/>
                    <a:p>
                      <a:pPr>
                        <a:lnSpc>
                          <a:spcPct val="115000"/>
                        </a:lnSpc>
                        <a:spcAft>
                          <a:spcPts val="0"/>
                        </a:spcAft>
                      </a:pPr>
                      <a:r>
                        <a:rPr lang="en-GB" sz="1400" dirty="0">
                          <a:effectLst/>
                        </a:rPr>
                        <a:t>Participants were 260 Information Technology Offshoring workers who carry out IT works in cost-sensitive locations. </a:t>
                      </a:r>
                      <a:endParaRPr lang="en-GB" sz="1400" b="0" dirty="0">
                        <a:effectLst/>
                        <a:latin typeface="+mn-lt"/>
                        <a:ea typeface="Calibri"/>
                        <a:cs typeface="Arial" panose="020B0604020202020204" pitchFamily="34" charset="0"/>
                      </a:endParaRPr>
                    </a:p>
                  </a:txBody>
                  <a:tcPr marL="54661" marR="54661" marT="0" marB="0"/>
                </a:tc>
                <a:tc>
                  <a:txBody>
                    <a:bodyPr/>
                    <a:lstStyle/>
                    <a:p>
                      <a:pPr>
                        <a:lnSpc>
                          <a:spcPct val="115000"/>
                        </a:lnSpc>
                        <a:spcAft>
                          <a:spcPts val="0"/>
                        </a:spcAft>
                      </a:pPr>
                      <a:r>
                        <a:rPr lang="en-GB" sz="1400" dirty="0">
                          <a:effectLst/>
                        </a:rPr>
                        <a:t> </a:t>
                      </a:r>
                      <a:endParaRPr lang="en-GB" sz="1400" b="0" dirty="0">
                        <a:effectLst/>
                        <a:latin typeface="+mn-lt"/>
                        <a:ea typeface="Calibri"/>
                        <a:cs typeface="Arial" panose="020B0604020202020204" pitchFamily="34" charset="0"/>
                      </a:endParaRPr>
                    </a:p>
                  </a:txBody>
                  <a:tcPr marL="54661" marR="54661" marT="0" marB="0"/>
                </a:tc>
                <a:tc>
                  <a:txBody>
                    <a:bodyPr/>
                    <a:lstStyle/>
                    <a:p>
                      <a:pPr>
                        <a:lnSpc>
                          <a:spcPct val="115000"/>
                        </a:lnSpc>
                        <a:spcAft>
                          <a:spcPts val="0"/>
                        </a:spcAft>
                      </a:pPr>
                      <a:r>
                        <a:rPr lang="en-GB" sz="1400" dirty="0">
                          <a:effectLst/>
                        </a:rPr>
                        <a:t>The ITO workers were involved in software development related work. </a:t>
                      </a:r>
                      <a:endParaRPr lang="en-GB" sz="1400" b="0" dirty="0">
                        <a:effectLst/>
                        <a:latin typeface="+mn-lt"/>
                        <a:ea typeface="Calibri"/>
                        <a:cs typeface="Arial" panose="020B0604020202020204" pitchFamily="34" charset="0"/>
                      </a:endParaRPr>
                    </a:p>
                  </a:txBody>
                  <a:tcPr marL="54661" marR="54661" marT="0" marB="0"/>
                </a:tc>
                <a:extLst>
                  <a:ext uri="{0D108BD9-81ED-4DB2-BD59-A6C34878D82A}">
                    <a16:rowId xmlns="" xmlns:a16="http://schemas.microsoft.com/office/drawing/2014/main" val="10002"/>
                  </a:ext>
                </a:extLst>
              </a:tr>
              <a:tr h="717540">
                <a:tc>
                  <a:txBody>
                    <a:bodyPr/>
                    <a:lstStyle/>
                    <a:p>
                      <a:pPr marL="457200" lvl="0">
                        <a:lnSpc>
                          <a:spcPct val="115000"/>
                        </a:lnSpc>
                        <a:spcAft>
                          <a:spcPts val="0"/>
                        </a:spcAft>
                      </a:pPr>
                      <a:r>
                        <a:rPr lang="en-GB" sz="1400" dirty="0">
                          <a:effectLst/>
                        </a:rPr>
                        <a:t>Total Number of Responses received in the UAE.  </a:t>
                      </a:r>
                      <a:endParaRPr lang="en-GB" sz="1400" b="0" dirty="0">
                        <a:effectLst/>
                        <a:latin typeface="+mn-lt"/>
                        <a:ea typeface="Calibri"/>
                        <a:cs typeface="Arial" panose="020B0604020202020204" pitchFamily="34" charset="0"/>
                      </a:endParaRPr>
                    </a:p>
                  </a:txBody>
                  <a:tcPr marL="54661" marR="54661" marT="0" marB="0"/>
                </a:tc>
                <a:tc>
                  <a:txBody>
                    <a:bodyPr/>
                    <a:lstStyle/>
                    <a:p>
                      <a:pPr>
                        <a:lnSpc>
                          <a:spcPct val="115000"/>
                        </a:lnSpc>
                        <a:spcAft>
                          <a:spcPts val="0"/>
                        </a:spcAft>
                      </a:pPr>
                      <a:r>
                        <a:rPr lang="en-GB" sz="1400" dirty="0">
                          <a:effectLst/>
                        </a:rPr>
                        <a:t>141</a:t>
                      </a:r>
                      <a:endParaRPr lang="en-GB" sz="1400" b="0" dirty="0">
                        <a:effectLst/>
                        <a:latin typeface="+mn-lt"/>
                        <a:ea typeface="Calibri"/>
                        <a:cs typeface="Arial" panose="020B0604020202020204" pitchFamily="34" charset="0"/>
                      </a:endParaRPr>
                    </a:p>
                  </a:txBody>
                  <a:tcPr marL="54661" marR="54661" marT="0" marB="0"/>
                </a:tc>
                <a:tc>
                  <a:txBody>
                    <a:bodyPr/>
                    <a:lstStyle/>
                    <a:p>
                      <a:pPr>
                        <a:lnSpc>
                          <a:spcPct val="115000"/>
                        </a:lnSpc>
                        <a:spcAft>
                          <a:spcPts val="0"/>
                        </a:spcAft>
                      </a:pPr>
                      <a:r>
                        <a:rPr lang="en-GB" sz="1400" dirty="0">
                          <a:effectLst/>
                        </a:rPr>
                        <a:t> </a:t>
                      </a:r>
                    </a:p>
                    <a:p>
                      <a:pPr>
                        <a:lnSpc>
                          <a:spcPct val="115000"/>
                        </a:lnSpc>
                        <a:spcAft>
                          <a:spcPts val="0"/>
                        </a:spcAft>
                      </a:pPr>
                      <a:r>
                        <a:rPr lang="en-GB" sz="1400" dirty="0">
                          <a:effectLst/>
                        </a:rPr>
                        <a:t>About 54%. </a:t>
                      </a:r>
                      <a:endParaRPr lang="en-GB" sz="1400" b="0" dirty="0">
                        <a:effectLst/>
                        <a:latin typeface="+mn-lt"/>
                        <a:ea typeface="Calibri"/>
                        <a:cs typeface="Arial" panose="020B0604020202020204" pitchFamily="34" charset="0"/>
                      </a:endParaRPr>
                    </a:p>
                  </a:txBody>
                  <a:tcPr marL="54661" marR="54661" marT="0" marB="0"/>
                </a:tc>
                <a:tc>
                  <a:txBody>
                    <a:bodyPr/>
                    <a:lstStyle/>
                    <a:p>
                      <a:pPr>
                        <a:lnSpc>
                          <a:spcPct val="115000"/>
                        </a:lnSpc>
                        <a:spcAft>
                          <a:spcPts val="0"/>
                        </a:spcAft>
                      </a:pPr>
                      <a:r>
                        <a:rPr lang="en-GB" sz="1400" dirty="0">
                          <a:effectLst/>
                        </a:rPr>
                        <a:t>6 ITO Companies </a:t>
                      </a:r>
                      <a:endParaRPr lang="en-GB" sz="1400" b="0" dirty="0">
                        <a:effectLst/>
                        <a:latin typeface="+mn-lt"/>
                        <a:ea typeface="Calibri"/>
                        <a:cs typeface="Arial" panose="020B0604020202020204" pitchFamily="34" charset="0"/>
                      </a:endParaRPr>
                    </a:p>
                  </a:txBody>
                  <a:tcPr marL="54661" marR="54661" marT="0" marB="0"/>
                </a:tc>
                <a:tc>
                  <a:txBody>
                    <a:bodyPr/>
                    <a:lstStyle/>
                    <a:p>
                      <a:pPr>
                        <a:lnSpc>
                          <a:spcPct val="115000"/>
                        </a:lnSpc>
                        <a:spcAft>
                          <a:spcPts val="0"/>
                        </a:spcAft>
                      </a:pPr>
                      <a:r>
                        <a:rPr lang="en-GB" sz="1400" dirty="0">
                          <a:effectLst/>
                        </a:rPr>
                        <a:t>The ITO workers were involved in software development related work.</a:t>
                      </a:r>
                      <a:endParaRPr lang="en-GB" sz="1400" b="0" dirty="0">
                        <a:effectLst/>
                        <a:latin typeface="+mn-lt"/>
                        <a:ea typeface="Calibri"/>
                        <a:cs typeface="Arial" panose="020B0604020202020204" pitchFamily="34" charset="0"/>
                      </a:endParaRPr>
                    </a:p>
                  </a:txBody>
                  <a:tcPr marL="54661" marR="54661" marT="0" marB="0"/>
                </a:tc>
                <a:extLst>
                  <a:ext uri="{0D108BD9-81ED-4DB2-BD59-A6C34878D82A}">
                    <a16:rowId xmlns="" xmlns:a16="http://schemas.microsoft.com/office/drawing/2014/main" val="10003"/>
                  </a:ext>
                </a:extLst>
              </a:tr>
              <a:tr h="717540">
                <a:tc>
                  <a:txBody>
                    <a:bodyPr/>
                    <a:lstStyle/>
                    <a:p>
                      <a:pPr marL="457200" lvl="0">
                        <a:lnSpc>
                          <a:spcPct val="115000"/>
                        </a:lnSpc>
                        <a:spcAft>
                          <a:spcPts val="0"/>
                        </a:spcAft>
                      </a:pPr>
                      <a:r>
                        <a:rPr lang="en-GB" sz="1400" dirty="0">
                          <a:effectLst/>
                        </a:rPr>
                        <a:t>Total Number of Responses received in Sri Lanka.</a:t>
                      </a:r>
                      <a:endParaRPr lang="en-GB" sz="1400" b="0" dirty="0">
                        <a:effectLst/>
                        <a:latin typeface="+mn-lt"/>
                        <a:ea typeface="Calibri"/>
                        <a:cs typeface="Arial" panose="020B0604020202020204" pitchFamily="34" charset="0"/>
                      </a:endParaRPr>
                    </a:p>
                  </a:txBody>
                  <a:tcPr marL="54661" marR="54661" marT="0" marB="0"/>
                </a:tc>
                <a:tc>
                  <a:txBody>
                    <a:bodyPr/>
                    <a:lstStyle/>
                    <a:p>
                      <a:pPr>
                        <a:lnSpc>
                          <a:spcPct val="115000"/>
                        </a:lnSpc>
                        <a:spcAft>
                          <a:spcPts val="0"/>
                        </a:spcAft>
                      </a:pPr>
                      <a:r>
                        <a:rPr lang="en-GB" sz="1400" dirty="0">
                          <a:effectLst/>
                        </a:rPr>
                        <a:t>119</a:t>
                      </a:r>
                      <a:endParaRPr lang="en-GB" sz="1400" b="0" dirty="0">
                        <a:effectLst/>
                        <a:latin typeface="+mn-lt"/>
                        <a:ea typeface="Calibri"/>
                        <a:cs typeface="Arial" panose="020B0604020202020204" pitchFamily="34" charset="0"/>
                      </a:endParaRPr>
                    </a:p>
                  </a:txBody>
                  <a:tcPr marL="54661" marR="54661" marT="0" marB="0"/>
                </a:tc>
                <a:tc>
                  <a:txBody>
                    <a:bodyPr/>
                    <a:lstStyle/>
                    <a:p>
                      <a:pPr>
                        <a:lnSpc>
                          <a:spcPct val="115000"/>
                        </a:lnSpc>
                        <a:spcAft>
                          <a:spcPts val="0"/>
                        </a:spcAft>
                      </a:pPr>
                      <a:r>
                        <a:rPr lang="en-GB" sz="1400" dirty="0">
                          <a:effectLst/>
                        </a:rPr>
                        <a:t>About 46% </a:t>
                      </a:r>
                      <a:endParaRPr lang="en-GB" sz="1400" b="0" dirty="0">
                        <a:effectLst/>
                        <a:latin typeface="+mn-lt"/>
                        <a:ea typeface="Calibri"/>
                        <a:cs typeface="Arial" panose="020B0604020202020204" pitchFamily="34" charset="0"/>
                      </a:endParaRPr>
                    </a:p>
                  </a:txBody>
                  <a:tcPr marL="54661" marR="54661" marT="0" marB="0"/>
                </a:tc>
                <a:tc>
                  <a:txBody>
                    <a:bodyPr/>
                    <a:lstStyle/>
                    <a:p>
                      <a:pPr>
                        <a:lnSpc>
                          <a:spcPct val="115000"/>
                        </a:lnSpc>
                        <a:spcAft>
                          <a:spcPts val="0"/>
                        </a:spcAft>
                      </a:pPr>
                      <a:r>
                        <a:rPr lang="en-GB" sz="1400" dirty="0">
                          <a:effectLst/>
                        </a:rPr>
                        <a:t>6 ITO Companies </a:t>
                      </a:r>
                      <a:endParaRPr lang="en-GB" sz="1400" b="0" dirty="0">
                        <a:effectLst/>
                        <a:latin typeface="+mn-lt"/>
                        <a:ea typeface="Calibri"/>
                        <a:cs typeface="Arial" panose="020B0604020202020204" pitchFamily="34" charset="0"/>
                      </a:endParaRPr>
                    </a:p>
                  </a:txBody>
                  <a:tcPr marL="54661" marR="54661" marT="0" marB="0"/>
                </a:tc>
                <a:tc>
                  <a:txBody>
                    <a:bodyPr/>
                    <a:lstStyle/>
                    <a:p>
                      <a:pPr>
                        <a:lnSpc>
                          <a:spcPct val="115000"/>
                        </a:lnSpc>
                        <a:spcAft>
                          <a:spcPts val="0"/>
                        </a:spcAft>
                      </a:pPr>
                      <a:r>
                        <a:rPr lang="en-GB" sz="1400" dirty="0">
                          <a:effectLst/>
                        </a:rPr>
                        <a:t>The ITO workers were involved in software development related work.</a:t>
                      </a:r>
                      <a:endParaRPr lang="en-GB" sz="1400" b="0" dirty="0">
                        <a:effectLst/>
                        <a:latin typeface="+mn-lt"/>
                        <a:ea typeface="Calibri"/>
                        <a:cs typeface="Arial" panose="020B0604020202020204" pitchFamily="34" charset="0"/>
                      </a:endParaRPr>
                    </a:p>
                  </a:txBody>
                  <a:tcPr marL="54661" marR="54661" marT="0" marB="0"/>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97880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80728"/>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Content Placeholder 2"/>
          <p:cNvSpPr txBox="1">
            <a:spLocks/>
          </p:cNvSpPr>
          <p:nvPr/>
        </p:nvSpPr>
        <p:spPr>
          <a:xfrm>
            <a:off x="238892" y="1268760"/>
            <a:ext cx="8562975" cy="46207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Clr>
                <a:srgbClr val="FFC000"/>
              </a:buClr>
              <a:buFont typeface="Arial" pitchFamily="34" charset="0"/>
              <a:buChar char="•"/>
            </a:pPr>
            <a:endParaRPr lang="en-US" sz="1800" dirty="0">
              <a:solidFill>
                <a:schemeClr val="bg2">
                  <a:lumMod val="10000"/>
                </a:schemeClr>
              </a:solidFill>
            </a:endParaRPr>
          </a:p>
        </p:txBody>
      </p:sp>
      <p:sp>
        <p:nvSpPr>
          <p:cNvPr id="6" name="TextBox 5"/>
          <p:cNvSpPr txBox="1"/>
          <p:nvPr/>
        </p:nvSpPr>
        <p:spPr>
          <a:xfrm>
            <a:off x="504154" y="2771424"/>
            <a:ext cx="8032450" cy="830997"/>
          </a:xfrm>
          <a:prstGeom prst="rect">
            <a:avLst/>
          </a:prstGeom>
          <a:noFill/>
        </p:spPr>
        <p:txBody>
          <a:bodyPr wrap="square" rtlCol="0">
            <a:spAutoFit/>
          </a:bodyPr>
          <a:lstStyle/>
          <a:p>
            <a:pPr algn="ctr">
              <a:spcBef>
                <a:spcPct val="20000"/>
              </a:spcBef>
              <a:buClr>
                <a:srgbClr val="FFC000"/>
              </a:buClr>
            </a:pPr>
            <a:r>
              <a:rPr lang="en-GB" sz="4800" b="1" dirty="0"/>
              <a:t>DATA ANALYSIS AND RESULTS</a:t>
            </a:r>
          </a:p>
        </p:txBody>
      </p:sp>
    </p:spTree>
    <p:extLst>
      <p:ext uri="{BB962C8B-B14F-4D97-AF65-F5344CB8AC3E}">
        <p14:creationId xmlns:p14="http://schemas.microsoft.com/office/powerpoint/2010/main" val="3831589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488" y="764704"/>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Content Placeholder 2"/>
          <p:cNvSpPr txBox="1">
            <a:spLocks/>
          </p:cNvSpPr>
          <p:nvPr/>
        </p:nvSpPr>
        <p:spPr>
          <a:xfrm>
            <a:off x="238892" y="1268760"/>
            <a:ext cx="8562975" cy="46207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Clr>
                <a:srgbClr val="FFC000"/>
              </a:buClr>
              <a:buFont typeface="Arial" pitchFamily="34" charset="0"/>
              <a:buChar char="•"/>
            </a:pPr>
            <a:endParaRPr lang="en-US" sz="1800" dirty="0">
              <a:solidFill>
                <a:schemeClr val="bg2">
                  <a:lumMod val="10000"/>
                </a:schemeClr>
              </a:solidFill>
            </a:endParaRPr>
          </a:p>
        </p:txBody>
      </p:sp>
      <p:sp>
        <p:nvSpPr>
          <p:cNvPr id="6" name="TextBox 5"/>
          <p:cNvSpPr txBox="1"/>
          <p:nvPr/>
        </p:nvSpPr>
        <p:spPr>
          <a:xfrm>
            <a:off x="154009" y="175557"/>
            <a:ext cx="8535224" cy="461665"/>
          </a:xfrm>
          <a:prstGeom prst="rect">
            <a:avLst/>
          </a:prstGeom>
          <a:noFill/>
        </p:spPr>
        <p:txBody>
          <a:bodyPr wrap="square" rtlCol="0">
            <a:spAutoFit/>
          </a:bodyPr>
          <a:lstStyle/>
          <a:p>
            <a:pPr>
              <a:spcBef>
                <a:spcPct val="20000"/>
              </a:spcBef>
              <a:buClr>
                <a:srgbClr val="FFC000"/>
              </a:buClr>
            </a:pPr>
            <a:r>
              <a:rPr lang="en-GB" sz="2400" b="1" dirty="0">
                <a:solidFill>
                  <a:schemeClr val="tx2">
                    <a:lumMod val="75000"/>
                  </a:schemeClr>
                </a:solidFill>
              </a:rPr>
              <a:t>Distribution of Information Technology Offshoring (ITO)  </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6530" y="1992001"/>
            <a:ext cx="4625109" cy="2747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67673" y="980728"/>
            <a:ext cx="4232334" cy="4031873"/>
          </a:xfrm>
          <a:prstGeom prst="rect">
            <a:avLst/>
          </a:prstGeom>
        </p:spPr>
        <p:txBody>
          <a:bodyPr wrap="square">
            <a:spAutoFit/>
          </a:bodyPr>
          <a:lstStyle/>
          <a:p>
            <a:pPr marL="285750" indent="-285750" algn="just">
              <a:buClr>
                <a:srgbClr val="FFC000"/>
              </a:buClr>
              <a:buSzPct val="150000"/>
              <a:buFont typeface="Arial" panose="020B0604020202020204" pitchFamily="34" charset="0"/>
              <a:buChar char="•"/>
            </a:pPr>
            <a:r>
              <a:rPr lang="en-GB" sz="1600" dirty="0"/>
              <a:t>ITO is described as an act of outsourcing (subcontracting) IT business processes to a company’s subsidiary or third </a:t>
            </a:r>
            <a:r>
              <a:rPr lang="en-GB" sz="1600" dirty="0" smtClean="0"/>
              <a:t>parties</a:t>
            </a:r>
          </a:p>
          <a:p>
            <a:pPr marL="285750" indent="-285750" algn="just">
              <a:buClr>
                <a:srgbClr val="FFC000"/>
              </a:buClr>
              <a:buSzPct val="150000"/>
              <a:buFont typeface="Arial" panose="020B0604020202020204" pitchFamily="34" charset="0"/>
              <a:buChar char="•"/>
            </a:pPr>
            <a:endParaRPr lang="en-GB" sz="1600" dirty="0"/>
          </a:p>
          <a:p>
            <a:pPr marL="285750" indent="-285750" algn="just">
              <a:buClr>
                <a:srgbClr val="FFC000"/>
              </a:buClr>
              <a:buSzPct val="150000"/>
              <a:buFont typeface="Arial" panose="020B0604020202020204" pitchFamily="34" charset="0"/>
              <a:buChar char="•"/>
            </a:pPr>
            <a:r>
              <a:rPr lang="en-GB" sz="1600" dirty="0" smtClean="0"/>
              <a:t>ITO </a:t>
            </a:r>
            <a:r>
              <a:rPr lang="en-GB" sz="1600" dirty="0"/>
              <a:t>is part of a global economy and larger phenomenon of distributed business, while much is described and anticipated about globalized work in general</a:t>
            </a:r>
          </a:p>
          <a:p>
            <a:pPr algn="just">
              <a:buClr>
                <a:srgbClr val="FFC000"/>
              </a:buClr>
              <a:buSzPct val="150000"/>
            </a:pPr>
            <a:endParaRPr lang="en-GB" sz="1600" dirty="0"/>
          </a:p>
          <a:p>
            <a:pPr marL="285750" indent="-285750" algn="just">
              <a:buClr>
                <a:srgbClr val="FFC000"/>
              </a:buClr>
              <a:buSzPct val="150000"/>
              <a:buFont typeface="Arial" panose="020B0604020202020204" pitchFamily="34" charset="0"/>
              <a:buChar char="•"/>
            </a:pPr>
            <a:r>
              <a:rPr lang="en-GB" sz="1600" dirty="0"/>
              <a:t>There is a scarcity about the body of knowledge about IT offshoring, companies in the wealthy industrialized nations are dazzled by offshore programmers’ low wages. </a:t>
            </a:r>
          </a:p>
          <a:p>
            <a:pPr algn="just">
              <a:buClr>
                <a:srgbClr val="FFC000"/>
              </a:buClr>
              <a:buSzPct val="150000"/>
            </a:pPr>
            <a:endParaRPr lang="en-GB" sz="1600" dirty="0"/>
          </a:p>
          <a:p>
            <a:pPr marL="285750" indent="-285750" algn="just">
              <a:buClr>
                <a:srgbClr val="FFC000"/>
              </a:buClr>
              <a:buSzPct val="150000"/>
              <a:buFont typeface="Arial" panose="020B0604020202020204" pitchFamily="34" charset="0"/>
              <a:buChar char="•"/>
            </a:pPr>
            <a:r>
              <a:rPr lang="en-GB" sz="1600" dirty="0"/>
              <a:t>Cost savings are the dominant reason for offshoring </a:t>
            </a:r>
          </a:p>
        </p:txBody>
      </p:sp>
      <p:pic>
        <p:nvPicPr>
          <p:cNvPr id="8"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37312"/>
            <a:ext cx="2195736" cy="61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602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1129508"/>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Content Placeholder 2"/>
          <p:cNvSpPr txBox="1">
            <a:spLocks/>
          </p:cNvSpPr>
          <p:nvPr/>
        </p:nvSpPr>
        <p:spPr>
          <a:xfrm>
            <a:off x="290512" y="1418765"/>
            <a:ext cx="8562975" cy="46207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Clr>
                <a:srgbClr val="FFC000"/>
              </a:buClr>
              <a:buFont typeface="Arial" pitchFamily="34" charset="0"/>
              <a:buChar char="•"/>
            </a:pPr>
            <a:endParaRPr lang="en-US" sz="1800" dirty="0">
              <a:solidFill>
                <a:schemeClr val="bg2">
                  <a:lumMod val="10000"/>
                </a:schemeClr>
              </a:solidFill>
            </a:endParaRPr>
          </a:p>
        </p:txBody>
      </p:sp>
      <p:sp>
        <p:nvSpPr>
          <p:cNvPr id="6" name="TextBox 5"/>
          <p:cNvSpPr txBox="1"/>
          <p:nvPr/>
        </p:nvSpPr>
        <p:spPr>
          <a:xfrm>
            <a:off x="183715" y="344678"/>
            <a:ext cx="3923947" cy="523220"/>
          </a:xfrm>
          <a:prstGeom prst="rect">
            <a:avLst/>
          </a:prstGeom>
          <a:noFill/>
        </p:spPr>
        <p:txBody>
          <a:bodyPr wrap="square" rtlCol="0">
            <a:spAutoFit/>
          </a:bodyPr>
          <a:lstStyle/>
          <a:p>
            <a:r>
              <a:rPr lang="en-GB" sz="2800" b="1" dirty="0">
                <a:solidFill>
                  <a:schemeClr val="tx2">
                    <a:lumMod val="75000"/>
                  </a:schemeClr>
                </a:solidFill>
              </a:rPr>
              <a:t>Approach To Analysis    </a:t>
            </a:r>
          </a:p>
        </p:txBody>
      </p:sp>
      <p:pic>
        <p:nvPicPr>
          <p:cNvPr id="6177"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036" y="1268759"/>
            <a:ext cx="4392980" cy="490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788024" y="3429000"/>
            <a:ext cx="4228727" cy="830997"/>
          </a:xfrm>
          <a:prstGeom prst="rect">
            <a:avLst/>
          </a:prstGeom>
        </p:spPr>
        <p:txBody>
          <a:bodyPr wrap="square">
            <a:spAutoFit/>
          </a:bodyPr>
          <a:lstStyle/>
          <a:p>
            <a:pPr marL="285750" indent="-285750">
              <a:buClr>
                <a:srgbClr val="FFC000"/>
              </a:buClr>
              <a:buFont typeface="Arial" panose="020B0604020202020204" pitchFamily="34" charset="0"/>
              <a:buChar char="•"/>
            </a:pPr>
            <a:r>
              <a:rPr lang="en-GB" sz="1600" dirty="0"/>
              <a:t>The graphical representation demonstrates the logical approach (steps) that was taken by the researcher to steer the data analysis. </a:t>
            </a:r>
          </a:p>
        </p:txBody>
      </p:sp>
    </p:spTree>
    <p:extLst>
      <p:ext uri="{BB962C8B-B14F-4D97-AF65-F5344CB8AC3E}">
        <p14:creationId xmlns:p14="http://schemas.microsoft.com/office/powerpoint/2010/main" val="82331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1129508"/>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Content Placeholder 2"/>
          <p:cNvSpPr txBox="1">
            <a:spLocks/>
          </p:cNvSpPr>
          <p:nvPr/>
        </p:nvSpPr>
        <p:spPr>
          <a:xfrm>
            <a:off x="290512" y="1418765"/>
            <a:ext cx="8562975" cy="46207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Clr>
                <a:srgbClr val="FFC000"/>
              </a:buClr>
              <a:buFont typeface="Arial" pitchFamily="34" charset="0"/>
              <a:buChar char="•"/>
            </a:pPr>
            <a:endParaRPr lang="en-US" sz="1800" dirty="0">
              <a:solidFill>
                <a:schemeClr val="bg2">
                  <a:lumMod val="10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68514603"/>
              </p:ext>
            </p:extLst>
          </p:nvPr>
        </p:nvGraphicFramePr>
        <p:xfrm>
          <a:off x="202377" y="1418765"/>
          <a:ext cx="8457953" cy="2701290"/>
        </p:xfrm>
        <a:graphic>
          <a:graphicData uri="http://schemas.openxmlformats.org/drawingml/2006/table">
            <a:tbl>
              <a:tblPr firstRow="1" firstCol="1" bandRow="1">
                <a:tableStyleId>{BC89EF96-8CEA-46FF-86C4-4CE0E7609802}</a:tableStyleId>
              </a:tblPr>
              <a:tblGrid>
                <a:gridCol w="1118247">
                  <a:extLst>
                    <a:ext uri="{9D8B030D-6E8A-4147-A177-3AD203B41FA5}">
                      <a16:colId xmlns="" xmlns:a16="http://schemas.microsoft.com/office/drawing/2014/main" val="20000"/>
                    </a:ext>
                  </a:extLst>
                </a:gridCol>
                <a:gridCol w="687593">
                  <a:extLst>
                    <a:ext uri="{9D8B030D-6E8A-4147-A177-3AD203B41FA5}">
                      <a16:colId xmlns="" xmlns:a16="http://schemas.microsoft.com/office/drawing/2014/main" val="20001"/>
                    </a:ext>
                  </a:extLst>
                </a:gridCol>
                <a:gridCol w="656081">
                  <a:extLst>
                    <a:ext uri="{9D8B030D-6E8A-4147-A177-3AD203B41FA5}">
                      <a16:colId xmlns="" xmlns:a16="http://schemas.microsoft.com/office/drawing/2014/main" val="20002"/>
                    </a:ext>
                  </a:extLst>
                </a:gridCol>
                <a:gridCol w="603562">
                  <a:extLst>
                    <a:ext uri="{9D8B030D-6E8A-4147-A177-3AD203B41FA5}">
                      <a16:colId xmlns="" xmlns:a16="http://schemas.microsoft.com/office/drawing/2014/main" val="20003"/>
                    </a:ext>
                  </a:extLst>
                </a:gridCol>
                <a:gridCol w="921099">
                  <a:extLst>
                    <a:ext uri="{9D8B030D-6E8A-4147-A177-3AD203B41FA5}">
                      <a16:colId xmlns="" xmlns:a16="http://schemas.microsoft.com/office/drawing/2014/main" val="20004"/>
                    </a:ext>
                  </a:extLst>
                </a:gridCol>
                <a:gridCol w="686785">
                  <a:extLst>
                    <a:ext uri="{9D8B030D-6E8A-4147-A177-3AD203B41FA5}">
                      <a16:colId xmlns="" xmlns:a16="http://schemas.microsoft.com/office/drawing/2014/main" val="20005"/>
                    </a:ext>
                  </a:extLst>
                </a:gridCol>
                <a:gridCol w="687593">
                  <a:extLst>
                    <a:ext uri="{9D8B030D-6E8A-4147-A177-3AD203B41FA5}">
                      <a16:colId xmlns="" xmlns:a16="http://schemas.microsoft.com/office/drawing/2014/main" val="20006"/>
                    </a:ext>
                  </a:extLst>
                </a:gridCol>
                <a:gridCol w="801516">
                  <a:extLst>
                    <a:ext uri="{9D8B030D-6E8A-4147-A177-3AD203B41FA5}">
                      <a16:colId xmlns="" xmlns:a16="http://schemas.microsoft.com/office/drawing/2014/main" val="20007"/>
                    </a:ext>
                  </a:extLst>
                </a:gridCol>
                <a:gridCol w="687593">
                  <a:extLst>
                    <a:ext uri="{9D8B030D-6E8A-4147-A177-3AD203B41FA5}">
                      <a16:colId xmlns="" xmlns:a16="http://schemas.microsoft.com/office/drawing/2014/main" val="20008"/>
                    </a:ext>
                  </a:extLst>
                </a:gridCol>
                <a:gridCol w="686785">
                  <a:extLst>
                    <a:ext uri="{9D8B030D-6E8A-4147-A177-3AD203B41FA5}">
                      <a16:colId xmlns="" xmlns:a16="http://schemas.microsoft.com/office/drawing/2014/main" val="20009"/>
                    </a:ext>
                  </a:extLst>
                </a:gridCol>
                <a:gridCol w="921099">
                  <a:extLst>
                    <a:ext uri="{9D8B030D-6E8A-4147-A177-3AD203B41FA5}">
                      <a16:colId xmlns="" xmlns:a16="http://schemas.microsoft.com/office/drawing/2014/main" val="20010"/>
                    </a:ext>
                  </a:extLst>
                </a:gridCol>
              </a:tblGrid>
              <a:tr h="548640">
                <a:tc>
                  <a:txBody>
                    <a:bodyPr/>
                    <a:lstStyle/>
                    <a:p>
                      <a:pPr>
                        <a:lnSpc>
                          <a:spcPct val="115000"/>
                        </a:lnSpc>
                        <a:spcAft>
                          <a:spcPts val="0"/>
                        </a:spcAft>
                      </a:pPr>
                      <a:r>
                        <a:rPr lang="en-GB" sz="1200" dirty="0">
                          <a:effectLst/>
                        </a:rPr>
                        <a:t>Classification of Fit indices </a:t>
                      </a:r>
                      <a:endParaRPr lang="en-GB" sz="1100" b="0" dirty="0">
                        <a:effectLst/>
                        <a:latin typeface="Calibri"/>
                        <a:ea typeface="Calibri"/>
                        <a:cs typeface="Times New Roman"/>
                      </a:endParaRPr>
                    </a:p>
                  </a:txBody>
                  <a:tcPr marL="68580" marR="68580" marT="0" marB="0"/>
                </a:tc>
                <a:tc gridSpan="5">
                  <a:txBody>
                    <a:bodyPr/>
                    <a:lstStyle/>
                    <a:p>
                      <a:pPr>
                        <a:lnSpc>
                          <a:spcPct val="150000"/>
                        </a:lnSpc>
                        <a:spcAft>
                          <a:spcPts val="0"/>
                        </a:spcAft>
                      </a:pPr>
                      <a:r>
                        <a:rPr lang="en-GB" sz="1200" dirty="0">
                          <a:effectLst/>
                        </a:rPr>
                        <a:t>Absolute Fit </a:t>
                      </a:r>
                      <a:endParaRPr lang="en-GB" sz="1100" b="0" dirty="0">
                        <a:effectLst/>
                        <a:latin typeface="Calibri"/>
                        <a:ea typeface="Calibri"/>
                        <a:cs typeface="Times New Roman"/>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nSpc>
                          <a:spcPct val="150000"/>
                        </a:lnSpc>
                        <a:spcAft>
                          <a:spcPts val="0"/>
                        </a:spcAft>
                      </a:pPr>
                      <a:r>
                        <a:rPr lang="en-GB" sz="1200" dirty="0">
                          <a:effectLst/>
                        </a:rPr>
                        <a:t>Incremental Fit </a:t>
                      </a:r>
                      <a:endParaRPr lang="en-GB" sz="1100" b="0" dirty="0">
                        <a:effectLst/>
                        <a:latin typeface="Calibri"/>
                        <a:ea typeface="Calibri"/>
                        <a:cs typeface="Times New Roman"/>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nSpc>
                          <a:spcPct val="150000"/>
                        </a:lnSpc>
                        <a:spcAft>
                          <a:spcPts val="0"/>
                        </a:spcAft>
                      </a:pPr>
                      <a:r>
                        <a:rPr lang="en-GB" sz="1200" dirty="0">
                          <a:effectLst/>
                        </a:rPr>
                        <a:t>Parsimonious fit </a:t>
                      </a:r>
                      <a:endParaRPr lang="en-GB" sz="1100" b="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344170">
                <a:tc>
                  <a:txBody>
                    <a:bodyPr/>
                    <a:lstStyle/>
                    <a:p>
                      <a:pPr>
                        <a:lnSpc>
                          <a:spcPct val="115000"/>
                        </a:lnSpc>
                        <a:spcAft>
                          <a:spcPts val="0"/>
                        </a:spcAft>
                      </a:pPr>
                      <a:r>
                        <a:rPr lang="en-GB" sz="1200" dirty="0">
                          <a:effectLst/>
                        </a:rPr>
                        <a:t>Ideal Model </a:t>
                      </a:r>
                      <a:endParaRPr lang="en-GB" sz="1100" b="0" dirty="0">
                        <a:effectLst/>
                        <a:latin typeface="Calibri"/>
                        <a:ea typeface="Calibri"/>
                        <a:cs typeface="Times New Roman"/>
                      </a:endParaRPr>
                    </a:p>
                  </a:txBody>
                  <a:tcPr marL="68580" marR="68580" marT="0" marB="0"/>
                </a:tc>
                <a:tc>
                  <a:txBody>
                    <a:bodyPr/>
                    <a:lstStyle/>
                    <a:p>
                      <a:pPr>
                        <a:lnSpc>
                          <a:spcPct val="150000"/>
                        </a:lnSpc>
                        <a:spcAft>
                          <a:spcPts val="0"/>
                        </a:spcAft>
                      </a:pPr>
                      <a:r>
                        <a:rPr lang="en-GB" sz="1200" dirty="0">
                          <a:effectLst/>
                        </a:rPr>
                        <a:t>x2 </a:t>
                      </a:r>
                      <a:endParaRPr lang="en-GB" sz="1100" b="0" dirty="0">
                        <a:effectLst/>
                        <a:latin typeface="Calibri"/>
                        <a:ea typeface="Calibri"/>
                        <a:cs typeface="Times New Roman"/>
                      </a:endParaRPr>
                    </a:p>
                  </a:txBody>
                  <a:tcPr marL="68580" marR="68580" marT="0" marB="0"/>
                </a:tc>
                <a:tc>
                  <a:txBody>
                    <a:bodyPr/>
                    <a:lstStyle/>
                    <a:p>
                      <a:pPr>
                        <a:lnSpc>
                          <a:spcPct val="150000"/>
                        </a:lnSpc>
                        <a:spcAft>
                          <a:spcPts val="0"/>
                        </a:spcAft>
                      </a:pPr>
                      <a:r>
                        <a:rPr lang="en-GB" sz="1200" dirty="0">
                          <a:effectLst/>
                        </a:rPr>
                        <a:t>DF</a:t>
                      </a:r>
                      <a:endParaRPr lang="en-GB" sz="1100" b="0" dirty="0">
                        <a:effectLst/>
                        <a:latin typeface="Calibri"/>
                        <a:ea typeface="Calibri"/>
                        <a:cs typeface="Times New Roman"/>
                      </a:endParaRPr>
                    </a:p>
                  </a:txBody>
                  <a:tcPr marL="68580" marR="68580" marT="0" marB="0"/>
                </a:tc>
                <a:tc>
                  <a:txBody>
                    <a:bodyPr/>
                    <a:lstStyle/>
                    <a:p>
                      <a:pPr>
                        <a:lnSpc>
                          <a:spcPct val="150000"/>
                        </a:lnSpc>
                        <a:spcAft>
                          <a:spcPts val="0"/>
                        </a:spcAft>
                      </a:pPr>
                      <a:r>
                        <a:rPr lang="en-GB" sz="1200" dirty="0">
                          <a:effectLst/>
                        </a:rPr>
                        <a:t>GFI</a:t>
                      </a:r>
                      <a:endParaRPr lang="en-GB" sz="1100" b="0" dirty="0">
                        <a:effectLst/>
                        <a:latin typeface="Calibri"/>
                        <a:ea typeface="Calibri"/>
                        <a:cs typeface="Times New Roman"/>
                      </a:endParaRPr>
                    </a:p>
                  </a:txBody>
                  <a:tcPr marL="68580" marR="68580" marT="0" marB="0"/>
                </a:tc>
                <a:tc>
                  <a:txBody>
                    <a:bodyPr/>
                    <a:lstStyle/>
                    <a:p>
                      <a:pPr>
                        <a:lnSpc>
                          <a:spcPct val="150000"/>
                        </a:lnSpc>
                        <a:spcAft>
                          <a:spcPts val="0"/>
                        </a:spcAft>
                      </a:pPr>
                      <a:r>
                        <a:rPr lang="en-GB" sz="1200" dirty="0">
                          <a:effectLst/>
                        </a:rPr>
                        <a:t>RMSEA</a:t>
                      </a:r>
                      <a:endParaRPr lang="en-GB" sz="1100" b="0" dirty="0">
                        <a:effectLst/>
                        <a:latin typeface="Calibri"/>
                        <a:ea typeface="Calibri"/>
                        <a:cs typeface="Times New Roman"/>
                      </a:endParaRPr>
                    </a:p>
                  </a:txBody>
                  <a:tcPr marL="68580" marR="68580" marT="0" marB="0"/>
                </a:tc>
                <a:tc>
                  <a:txBody>
                    <a:bodyPr/>
                    <a:lstStyle/>
                    <a:p>
                      <a:pPr>
                        <a:lnSpc>
                          <a:spcPct val="150000"/>
                        </a:lnSpc>
                        <a:spcAft>
                          <a:spcPts val="0"/>
                        </a:spcAft>
                      </a:pPr>
                      <a:r>
                        <a:rPr lang="en-GB" sz="1200" dirty="0">
                          <a:effectLst/>
                        </a:rPr>
                        <a:t>PV</a:t>
                      </a:r>
                      <a:endParaRPr lang="en-GB" sz="1100" b="0" dirty="0">
                        <a:effectLst/>
                        <a:latin typeface="Calibri"/>
                        <a:ea typeface="Calibri"/>
                        <a:cs typeface="Times New Roman"/>
                      </a:endParaRPr>
                    </a:p>
                  </a:txBody>
                  <a:tcPr marL="68580" marR="68580" marT="0" marB="0"/>
                </a:tc>
                <a:tc>
                  <a:txBody>
                    <a:bodyPr/>
                    <a:lstStyle/>
                    <a:p>
                      <a:pPr>
                        <a:lnSpc>
                          <a:spcPct val="150000"/>
                        </a:lnSpc>
                        <a:spcAft>
                          <a:spcPts val="0"/>
                        </a:spcAft>
                      </a:pPr>
                      <a:r>
                        <a:rPr lang="en-GB" sz="1200" dirty="0">
                          <a:effectLst/>
                        </a:rPr>
                        <a:t>AGFI</a:t>
                      </a:r>
                      <a:endParaRPr lang="en-GB" sz="1100" b="0" dirty="0">
                        <a:effectLst/>
                        <a:latin typeface="Calibri"/>
                        <a:ea typeface="Calibri"/>
                        <a:cs typeface="Times New Roman"/>
                      </a:endParaRPr>
                    </a:p>
                  </a:txBody>
                  <a:tcPr marL="68580" marR="68580" marT="0" marB="0"/>
                </a:tc>
                <a:tc>
                  <a:txBody>
                    <a:bodyPr/>
                    <a:lstStyle/>
                    <a:p>
                      <a:pPr>
                        <a:lnSpc>
                          <a:spcPct val="150000"/>
                        </a:lnSpc>
                        <a:spcAft>
                          <a:spcPts val="0"/>
                        </a:spcAft>
                      </a:pPr>
                      <a:r>
                        <a:rPr lang="en-GB" sz="1200" dirty="0">
                          <a:effectLst/>
                        </a:rPr>
                        <a:t>CFI</a:t>
                      </a:r>
                      <a:endParaRPr lang="en-GB" sz="1100" b="0" dirty="0">
                        <a:effectLst/>
                        <a:latin typeface="Calibri"/>
                        <a:ea typeface="Calibri"/>
                        <a:cs typeface="Times New Roman"/>
                      </a:endParaRPr>
                    </a:p>
                  </a:txBody>
                  <a:tcPr marL="68580" marR="68580" marT="0" marB="0"/>
                </a:tc>
                <a:tc>
                  <a:txBody>
                    <a:bodyPr/>
                    <a:lstStyle/>
                    <a:p>
                      <a:pPr>
                        <a:lnSpc>
                          <a:spcPct val="150000"/>
                        </a:lnSpc>
                        <a:spcAft>
                          <a:spcPts val="0"/>
                        </a:spcAft>
                      </a:pPr>
                      <a:r>
                        <a:rPr lang="en-GB" sz="1200" dirty="0">
                          <a:effectLst/>
                        </a:rPr>
                        <a:t>NFI</a:t>
                      </a:r>
                      <a:endParaRPr lang="en-GB" sz="1100" b="0" dirty="0">
                        <a:effectLst/>
                        <a:latin typeface="Calibri"/>
                        <a:ea typeface="Calibri"/>
                        <a:cs typeface="Times New Roman"/>
                      </a:endParaRPr>
                    </a:p>
                  </a:txBody>
                  <a:tcPr marL="68580" marR="68580" marT="0" marB="0"/>
                </a:tc>
                <a:tc>
                  <a:txBody>
                    <a:bodyPr/>
                    <a:lstStyle/>
                    <a:p>
                      <a:pPr>
                        <a:lnSpc>
                          <a:spcPct val="150000"/>
                        </a:lnSpc>
                        <a:spcAft>
                          <a:spcPts val="0"/>
                        </a:spcAft>
                      </a:pPr>
                      <a:r>
                        <a:rPr lang="en-GB" sz="1200" dirty="0">
                          <a:effectLst/>
                        </a:rPr>
                        <a:t>TLI</a:t>
                      </a:r>
                      <a:endParaRPr lang="en-GB" sz="1100" b="0" dirty="0">
                        <a:effectLst/>
                        <a:latin typeface="Calibri"/>
                        <a:ea typeface="Calibri"/>
                        <a:cs typeface="Times New Roman"/>
                      </a:endParaRPr>
                    </a:p>
                  </a:txBody>
                  <a:tcPr marL="68580" marR="68580" marT="0" marB="0"/>
                </a:tc>
                <a:tc>
                  <a:txBody>
                    <a:bodyPr/>
                    <a:lstStyle/>
                    <a:p>
                      <a:pPr>
                        <a:lnSpc>
                          <a:spcPct val="150000"/>
                        </a:lnSpc>
                        <a:spcAft>
                          <a:spcPts val="0"/>
                        </a:spcAft>
                      </a:pPr>
                      <a:r>
                        <a:rPr lang="en-GB" sz="1200" dirty="0">
                          <a:effectLst/>
                        </a:rPr>
                        <a:t>x2/df</a:t>
                      </a:r>
                      <a:endParaRPr lang="en-GB" sz="1100" b="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436880">
                <a:tc>
                  <a:txBody>
                    <a:bodyPr/>
                    <a:lstStyle/>
                    <a:p>
                      <a:pPr>
                        <a:lnSpc>
                          <a:spcPct val="115000"/>
                        </a:lnSpc>
                        <a:spcAft>
                          <a:spcPts val="0"/>
                        </a:spcAft>
                      </a:pPr>
                      <a:r>
                        <a:rPr lang="en-GB" sz="1200" dirty="0">
                          <a:effectLst/>
                        </a:rPr>
                        <a:t>Relative Benchmark </a:t>
                      </a:r>
                      <a:endParaRPr lang="en-GB" sz="1100" b="0" dirty="0">
                        <a:effectLst/>
                        <a:latin typeface="Calibri"/>
                        <a:ea typeface="Calibri"/>
                        <a:cs typeface="Times New Roman"/>
                      </a:endParaRPr>
                    </a:p>
                  </a:txBody>
                  <a:tcPr marL="68580" marR="68580" marT="0" marB="0"/>
                </a:tc>
                <a:tc>
                  <a:txBody>
                    <a:bodyPr/>
                    <a:lstStyle/>
                    <a:p>
                      <a:pPr>
                        <a:lnSpc>
                          <a:spcPct val="150000"/>
                        </a:lnSpc>
                        <a:spcAft>
                          <a:spcPts val="0"/>
                        </a:spcAft>
                      </a:pPr>
                      <a:r>
                        <a:rPr lang="en-GB" sz="1200" dirty="0">
                          <a:effectLst/>
                        </a:rPr>
                        <a:t> </a:t>
                      </a:r>
                      <a:endParaRPr lang="en-GB" sz="1100" b="0" dirty="0">
                        <a:effectLst/>
                        <a:latin typeface="Calibri"/>
                        <a:ea typeface="Calibri"/>
                        <a:cs typeface="Times New Roman"/>
                      </a:endParaRPr>
                    </a:p>
                  </a:txBody>
                  <a:tcPr marL="68580" marR="68580" marT="0" marB="0"/>
                </a:tc>
                <a:tc>
                  <a:txBody>
                    <a:bodyPr/>
                    <a:lstStyle/>
                    <a:p>
                      <a:pPr>
                        <a:lnSpc>
                          <a:spcPct val="150000"/>
                        </a:lnSpc>
                        <a:spcAft>
                          <a:spcPts val="0"/>
                        </a:spcAft>
                      </a:pPr>
                      <a:r>
                        <a:rPr lang="en-GB" sz="1200" dirty="0">
                          <a:effectLst/>
                        </a:rPr>
                        <a:t> </a:t>
                      </a:r>
                      <a:endParaRPr lang="en-GB" sz="1100" b="0" dirty="0">
                        <a:effectLst/>
                        <a:latin typeface="Calibri"/>
                        <a:ea typeface="Calibri"/>
                        <a:cs typeface="Times New Roman"/>
                      </a:endParaRPr>
                    </a:p>
                  </a:txBody>
                  <a:tcPr marL="68580" marR="68580" marT="0" marB="0"/>
                </a:tc>
                <a:tc>
                  <a:txBody>
                    <a:bodyPr/>
                    <a:lstStyle/>
                    <a:p>
                      <a:pPr>
                        <a:lnSpc>
                          <a:spcPct val="150000"/>
                        </a:lnSpc>
                        <a:spcAft>
                          <a:spcPts val="0"/>
                        </a:spcAft>
                      </a:pPr>
                      <a:r>
                        <a:rPr lang="en-GB" sz="1200" dirty="0">
                          <a:effectLst/>
                        </a:rPr>
                        <a:t>&gt; .90</a:t>
                      </a:r>
                      <a:endParaRPr lang="en-GB" sz="1100" b="0" dirty="0">
                        <a:effectLst/>
                        <a:latin typeface="Calibri"/>
                        <a:ea typeface="Calibri"/>
                        <a:cs typeface="Times New Roman"/>
                      </a:endParaRPr>
                    </a:p>
                  </a:txBody>
                  <a:tcPr marL="68580" marR="68580" marT="0" marB="0"/>
                </a:tc>
                <a:tc>
                  <a:txBody>
                    <a:bodyPr/>
                    <a:lstStyle/>
                    <a:p>
                      <a:pPr>
                        <a:lnSpc>
                          <a:spcPct val="150000"/>
                        </a:lnSpc>
                        <a:spcAft>
                          <a:spcPts val="0"/>
                        </a:spcAft>
                      </a:pPr>
                      <a:r>
                        <a:rPr lang="en-GB" sz="1200" dirty="0">
                          <a:effectLst/>
                        </a:rPr>
                        <a:t>&gt; 0.08</a:t>
                      </a:r>
                      <a:endParaRPr lang="en-GB" sz="1100" b="0" dirty="0">
                        <a:effectLst/>
                        <a:latin typeface="Calibri"/>
                        <a:ea typeface="Calibri"/>
                        <a:cs typeface="Times New Roman"/>
                      </a:endParaRPr>
                    </a:p>
                  </a:txBody>
                  <a:tcPr marL="68580" marR="68580" marT="0" marB="0"/>
                </a:tc>
                <a:tc>
                  <a:txBody>
                    <a:bodyPr/>
                    <a:lstStyle/>
                    <a:p>
                      <a:pPr>
                        <a:lnSpc>
                          <a:spcPct val="150000"/>
                        </a:lnSpc>
                        <a:spcAft>
                          <a:spcPts val="0"/>
                        </a:spcAft>
                      </a:pPr>
                      <a:r>
                        <a:rPr lang="en-GB" sz="1200" dirty="0">
                          <a:effectLst/>
                        </a:rPr>
                        <a:t>&gt; 0.05</a:t>
                      </a:r>
                      <a:endParaRPr lang="en-GB" sz="1100" b="0" dirty="0">
                        <a:effectLst/>
                        <a:latin typeface="Calibri"/>
                        <a:ea typeface="Calibri"/>
                        <a:cs typeface="Times New Roman"/>
                      </a:endParaRPr>
                    </a:p>
                  </a:txBody>
                  <a:tcPr marL="68580" marR="68580" marT="0" marB="0"/>
                </a:tc>
                <a:tc>
                  <a:txBody>
                    <a:bodyPr/>
                    <a:lstStyle/>
                    <a:p>
                      <a:pPr>
                        <a:lnSpc>
                          <a:spcPct val="150000"/>
                        </a:lnSpc>
                        <a:spcAft>
                          <a:spcPts val="0"/>
                        </a:spcAft>
                      </a:pPr>
                      <a:r>
                        <a:rPr lang="en-GB" sz="1200" dirty="0">
                          <a:effectLst/>
                        </a:rPr>
                        <a:t>&gt; .90</a:t>
                      </a:r>
                      <a:endParaRPr lang="en-GB" sz="1100" b="0" dirty="0">
                        <a:effectLst/>
                        <a:latin typeface="Calibri"/>
                        <a:ea typeface="Calibri"/>
                        <a:cs typeface="Times New Roman"/>
                      </a:endParaRPr>
                    </a:p>
                  </a:txBody>
                  <a:tcPr marL="68580" marR="68580" marT="0" marB="0"/>
                </a:tc>
                <a:tc>
                  <a:txBody>
                    <a:bodyPr/>
                    <a:lstStyle/>
                    <a:p>
                      <a:pPr>
                        <a:lnSpc>
                          <a:spcPct val="150000"/>
                        </a:lnSpc>
                        <a:spcAft>
                          <a:spcPts val="0"/>
                        </a:spcAft>
                      </a:pPr>
                      <a:r>
                        <a:rPr lang="en-GB" sz="1200" dirty="0">
                          <a:effectLst/>
                        </a:rPr>
                        <a:t>&gt; .90</a:t>
                      </a:r>
                      <a:endParaRPr lang="en-GB" sz="1100" b="0" dirty="0">
                        <a:effectLst/>
                        <a:latin typeface="Calibri"/>
                        <a:ea typeface="Calibri"/>
                        <a:cs typeface="Times New Roman"/>
                      </a:endParaRPr>
                    </a:p>
                  </a:txBody>
                  <a:tcPr marL="68580" marR="68580" marT="0" marB="0"/>
                </a:tc>
                <a:tc>
                  <a:txBody>
                    <a:bodyPr/>
                    <a:lstStyle/>
                    <a:p>
                      <a:pPr>
                        <a:lnSpc>
                          <a:spcPct val="150000"/>
                        </a:lnSpc>
                        <a:spcAft>
                          <a:spcPts val="0"/>
                        </a:spcAft>
                      </a:pPr>
                      <a:r>
                        <a:rPr lang="en-GB" sz="1200" dirty="0">
                          <a:effectLst/>
                        </a:rPr>
                        <a:t>&gt; .90</a:t>
                      </a:r>
                      <a:endParaRPr lang="en-GB" sz="1100" b="0" dirty="0">
                        <a:effectLst/>
                        <a:latin typeface="Calibri"/>
                        <a:ea typeface="Calibri"/>
                        <a:cs typeface="Times New Roman"/>
                      </a:endParaRPr>
                    </a:p>
                  </a:txBody>
                  <a:tcPr marL="68580" marR="68580" marT="0" marB="0"/>
                </a:tc>
                <a:tc>
                  <a:txBody>
                    <a:bodyPr/>
                    <a:lstStyle/>
                    <a:p>
                      <a:pPr>
                        <a:lnSpc>
                          <a:spcPct val="150000"/>
                        </a:lnSpc>
                        <a:spcAft>
                          <a:spcPts val="0"/>
                        </a:spcAft>
                      </a:pPr>
                      <a:r>
                        <a:rPr lang="en-GB" sz="1200" dirty="0">
                          <a:effectLst/>
                        </a:rPr>
                        <a:t>&gt; .90</a:t>
                      </a:r>
                      <a:endParaRPr lang="en-GB" sz="1100" b="0" dirty="0">
                        <a:effectLst/>
                        <a:latin typeface="Calibri"/>
                        <a:ea typeface="Calibri"/>
                        <a:cs typeface="Times New Roman"/>
                      </a:endParaRPr>
                    </a:p>
                  </a:txBody>
                  <a:tcPr marL="68580" marR="68580" marT="0" marB="0"/>
                </a:tc>
                <a:tc>
                  <a:txBody>
                    <a:bodyPr/>
                    <a:lstStyle/>
                    <a:p>
                      <a:pPr>
                        <a:lnSpc>
                          <a:spcPct val="150000"/>
                        </a:lnSpc>
                        <a:spcAft>
                          <a:spcPts val="0"/>
                        </a:spcAft>
                      </a:pPr>
                      <a:r>
                        <a:rPr lang="en-GB" sz="1200" dirty="0">
                          <a:effectLst/>
                        </a:rPr>
                        <a:t>&lt;5.0 </a:t>
                      </a:r>
                      <a:endParaRPr lang="en-GB" sz="1100" b="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548640">
                <a:tc>
                  <a:txBody>
                    <a:bodyPr/>
                    <a:lstStyle/>
                    <a:p>
                      <a:pPr>
                        <a:lnSpc>
                          <a:spcPct val="150000"/>
                        </a:lnSpc>
                        <a:spcAft>
                          <a:spcPts val="0"/>
                        </a:spcAft>
                      </a:pPr>
                      <a:r>
                        <a:rPr lang="en-GB" sz="1200" dirty="0">
                          <a:effectLst/>
                        </a:rPr>
                        <a:t>Measurement Model –I </a:t>
                      </a:r>
                      <a:endParaRPr lang="en-GB" sz="1100" dirty="0">
                        <a:effectLst/>
                      </a:endParaRPr>
                    </a:p>
                    <a:p>
                      <a:pPr>
                        <a:lnSpc>
                          <a:spcPct val="150000"/>
                        </a:lnSpc>
                        <a:spcAft>
                          <a:spcPts val="0"/>
                        </a:spcAft>
                      </a:pPr>
                      <a:r>
                        <a:rPr lang="en-GB" sz="1200" dirty="0">
                          <a:effectLst/>
                        </a:rPr>
                        <a:t>**</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107.42</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181</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0.95 </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0.22 </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0.18</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0.92</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0.98</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0.85</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0.97</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1.13</a:t>
                      </a:r>
                      <a:endParaRPr lang="en-GB" sz="1100" b="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r h="548640">
                <a:tc>
                  <a:txBody>
                    <a:bodyPr/>
                    <a:lstStyle/>
                    <a:p>
                      <a:pPr>
                        <a:lnSpc>
                          <a:spcPct val="150000"/>
                        </a:lnSpc>
                        <a:spcAft>
                          <a:spcPts val="0"/>
                        </a:spcAft>
                      </a:pPr>
                      <a:r>
                        <a:rPr lang="en-GB" sz="1200" dirty="0">
                          <a:effectLst/>
                        </a:rPr>
                        <a:t>Measurement Model-1 </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304.6</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201</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0.90</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0.04</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0.00</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0.88</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0.90</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0.75</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0.88</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1.51</a:t>
                      </a:r>
                      <a:endParaRPr lang="en-GB" sz="1100" b="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4"/>
                  </a:ext>
                </a:extLst>
              </a:tr>
            </a:tbl>
          </a:graphicData>
        </a:graphic>
      </p:graphicFrame>
      <p:sp>
        <p:nvSpPr>
          <p:cNvPr id="4" name="Rectangle 3"/>
          <p:cNvSpPr/>
          <p:nvPr/>
        </p:nvSpPr>
        <p:spPr>
          <a:xfrm>
            <a:off x="179512" y="404664"/>
            <a:ext cx="5089791" cy="523220"/>
          </a:xfrm>
          <a:prstGeom prst="rect">
            <a:avLst/>
          </a:prstGeom>
        </p:spPr>
        <p:txBody>
          <a:bodyPr wrap="none">
            <a:spAutoFit/>
          </a:bodyPr>
          <a:lstStyle/>
          <a:p>
            <a:r>
              <a:rPr lang="en-GB" sz="2800" b="1" dirty="0">
                <a:solidFill>
                  <a:schemeClr val="tx2">
                    <a:lumMod val="75000"/>
                  </a:schemeClr>
                </a:solidFill>
              </a:rPr>
              <a:t>Analysis: Measurement Model I </a:t>
            </a:r>
          </a:p>
        </p:txBody>
      </p:sp>
      <p:sp>
        <p:nvSpPr>
          <p:cNvPr id="11" name="Rectangle 10"/>
          <p:cNvSpPr/>
          <p:nvPr/>
        </p:nvSpPr>
        <p:spPr>
          <a:xfrm>
            <a:off x="179512" y="4278288"/>
            <a:ext cx="5976664" cy="230832"/>
          </a:xfrm>
          <a:prstGeom prst="rect">
            <a:avLst/>
          </a:prstGeom>
        </p:spPr>
        <p:txBody>
          <a:bodyPr wrap="square">
            <a:spAutoFit/>
          </a:bodyPr>
          <a:lstStyle/>
          <a:p>
            <a:r>
              <a:rPr lang="en-GB" sz="900" b="1" dirty="0"/>
              <a:t>** </a:t>
            </a:r>
            <a:r>
              <a:rPr lang="en-GB" sz="900" dirty="0"/>
              <a:t>The indicator variables greater than 0.4 in the standardised residual covariance matrix were removed. </a:t>
            </a:r>
          </a:p>
        </p:txBody>
      </p:sp>
    </p:spTree>
    <p:extLst>
      <p:ext uri="{BB962C8B-B14F-4D97-AF65-F5344CB8AC3E}">
        <p14:creationId xmlns:p14="http://schemas.microsoft.com/office/powerpoint/2010/main" val="478206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1129508"/>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Content Placeholder 2"/>
          <p:cNvSpPr txBox="1">
            <a:spLocks/>
          </p:cNvSpPr>
          <p:nvPr/>
        </p:nvSpPr>
        <p:spPr>
          <a:xfrm>
            <a:off x="290512" y="1418765"/>
            <a:ext cx="8562975" cy="46207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Clr>
                <a:srgbClr val="FFC000"/>
              </a:buClr>
              <a:buFont typeface="Arial" pitchFamily="34" charset="0"/>
              <a:buChar char="•"/>
            </a:pPr>
            <a:endParaRPr lang="en-US" sz="1800" dirty="0">
              <a:solidFill>
                <a:schemeClr val="bg2">
                  <a:lumMod val="10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984037966"/>
              </p:ext>
            </p:extLst>
          </p:nvPr>
        </p:nvGraphicFramePr>
        <p:xfrm>
          <a:off x="290512" y="1446077"/>
          <a:ext cx="8385945" cy="2551811"/>
        </p:xfrm>
        <a:graphic>
          <a:graphicData uri="http://schemas.openxmlformats.org/drawingml/2006/table">
            <a:tbl>
              <a:tblPr firstRow="1" firstCol="1" bandRow="1">
                <a:tableStyleId>{BC89EF96-8CEA-46FF-86C4-4CE0E7609802}</a:tableStyleId>
              </a:tblPr>
              <a:tblGrid>
                <a:gridCol w="1190547">
                  <a:extLst>
                    <a:ext uri="{9D8B030D-6E8A-4147-A177-3AD203B41FA5}">
                      <a16:colId xmlns="" xmlns:a16="http://schemas.microsoft.com/office/drawing/2014/main" val="20000"/>
                    </a:ext>
                  </a:extLst>
                </a:gridCol>
                <a:gridCol w="732199">
                  <a:extLst>
                    <a:ext uri="{9D8B030D-6E8A-4147-A177-3AD203B41FA5}">
                      <a16:colId xmlns="" xmlns:a16="http://schemas.microsoft.com/office/drawing/2014/main" val="20001"/>
                    </a:ext>
                  </a:extLst>
                </a:gridCol>
                <a:gridCol w="488131">
                  <a:extLst>
                    <a:ext uri="{9D8B030D-6E8A-4147-A177-3AD203B41FA5}">
                      <a16:colId xmlns="" xmlns:a16="http://schemas.microsoft.com/office/drawing/2014/main" val="20002"/>
                    </a:ext>
                  </a:extLst>
                </a:gridCol>
                <a:gridCol w="608924">
                  <a:extLst>
                    <a:ext uri="{9D8B030D-6E8A-4147-A177-3AD203B41FA5}">
                      <a16:colId xmlns="" xmlns:a16="http://schemas.microsoft.com/office/drawing/2014/main" val="20003"/>
                    </a:ext>
                  </a:extLst>
                </a:gridCol>
                <a:gridCol w="939861">
                  <a:extLst>
                    <a:ext uri="{9D8B030D-6E8A-4147-A177-3AD203B41FA5}">
                      <a16:colId xmlns="" xmlns:a16="http://schemas.microsoft.com/office/drawing/2014/main" val="20004"/>
                    </a:ext>
                  </a:extLst>
                </a:gridCol>
                <a:gridCol w="768601">
                  <a:extLst>
                    <a:ext uri="{9D8B030D-6E8A-4147-A177-3AD203B41FA5}">
                      <a16:colId xmlns="" xmlns:a16="http://schemas.microsoft.com/office/drawing/2014/main" val="20005"/>
                    </a:ext>
                  </a:extLst>
                </a:gridCol>
                <a:gridCol w="731371">
                  <a:extLst>
                    <a:ext uri="{9D8B030D-6E8A-4147-A177-3AD203B41FA5}">
                      <a16:colId xmlns="" xmlns:a16="http://schemas.microsoft.com/office/drawing/2014/main" val="20006"/>
                    </a:ext>
                  </a:extLst>
                </a:gridCol>
                <a:gridCol w="609751">
                  <a:extLst>
                    <a:ext uri="{9D8B030D-6E8A-4147-A177-3AD203B41FA5}">
                      <a16:colId xmlns="" xmlns:a16="http://schemas.microsoft.com/office/drawing/2014/main" val="20007"/>
                    </a:ext>
                  </a:extLst>
                </a:gridCol>
                <a:gridCol w="732199">
                  <a:extLst>
                    <a:ext uri="{9D8B030D-6E8A-4147-A177-3AD203B41FA5}">
                      <a16:colId xmlns="" xmlns:a16="http://schemas.microsoft.com/office/drawing/2014/main" val="20008"/>
                    </a:ext>
                  </a:extLst>
                </a:gridCol>
                <a:gridCol w="676766">
                  <a:extLst>
                    <a:ext uri="{9D8B030D-6E8A-4147-A177-3AD203B41FA5}">
                      <a16:colId xmlns="" xmlns:a16="http://schemas.microsoft.com/office/drawing/2014/main" val="20009"/>
                    </a:ext>
                  </a:extLst>
                </a:gridCol>
                <a:gridCol w="907595">
                  <a:extLst>
                    <a:ext uri="{9D8B030D-6E8A-4147-A177-3AD203B41FA5}">
                      <a16:colId xmlns="" xmlns:a16="http://schemas.microsoft.com/office/drawing/2014/main" val="20010"/>
                    </a:ext>
                  </a:extLst>
                </a:gridCol>
              </a:tblGrid>
              <a:tr h="537845">
                <a:tc>
                  <a:txBody>
                    <a:bodyPr/>
                    <a:lstStyle/>
                    <a:p>
                      <a:pPr marL="0" algn="l" defTabSz="914400" rtl="0" eaLnBrk="1" latinLnBrk="0" hangingPunct="1">
                        <a:lnSpc>
                          <a:spcPct val="115000"/>
                        </a:lnSpc>
                        <a:spcAft>
                          <a:spcPts val="0"/>
                        </a:spcAft>
                      </a:pPr>
                      <a:r>
                        <a:rPr lang="en-GB" sz="1200" kern="1200" dirty="0">
                          <a:effectLst/>
                        </a:rPr>
                        <a:t>Classification of Fit indices </a:t>
                      </a:r>
                      <a:endParaRPr lang="en-GB" sz="1200" b="0" kern="1200" dirty="0">
                        <a:solidFill>
                          <a:schemeClr val="tx1"/>
                        </a:solidFill>
                        <a:effectLst/>
                        <a:latin typeface="+mn-lt"/>
                        <a:ea typeface="+mn-ea"/>
                        <a:cs typeface="+mn-cs"/>
                      </a:endParaRPr>
                    </a:p>
                  </a:txBody>
                  <a:tcPr marL="68580" marR="68580" marT="0" marB="0"/>
                </a:tc>
                <a:tc gridSpan="5">
                  <a:txBody>
                    <a:bodyPr/>
                    <a:lstStyle/>
                    <a:p>
                      <a:pPr marL="0" algn="l" defTabSz="914400" rtl="0" eaLnBrk="1" latinLnBrk="0" hangingPunct="1">
                        <a:lnSpc>
                          <a:spcPct val="115000"/>
                        </a:lnSpc>
                        <a:spcAft>
                          <a:spcPts val="0"/>
                        </a:spcAft>
                      </a:pPr>
                      <a:r>
                        <a:rPr lang="en-GB" sz="1200" kern="1200" dirty="0">
                          <a:effectLst/>
                        </a:rPr>
                        <a:t>Absolute Fit </a:t>
                      </a:r>
                      <a:endParaRPr lang="en-GB" sz="1200" b="0" kern="1200" dirty="0">
                        <a:solidFill>
                          <a:schemeClr val="tx1"/>
                        </a:solidFill>
                        <a:effectLst/>
                        <a:latin typeface="+mn-lt"/>
                        <a:ea typeface="+mn-ea"/>
                        <a:cs typeface="+mn-cs"/>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algn="l" defTabSz="914400" rtl="0" eaLnBrk="1" latinLnBrk="0" hangingPunct="1">
                        <a:lnSpc>
                          <a:spcPct val="115000"/>
                        </a:lnSpc>
                        <a:spcAft>
                          <a:spcPts val="0"/>
                        </a:spcAft>
                      </a:pPr>
                      <a:r>
                        <a:rPr lang="en-GB" sz="1200" kern="1200" dirty="0">
                          <a:effectLst/>
                        </a:rPr>
                        <a:t>Incremental Fit </a:t>
                      </a:r>
                      <a:endParaRPr lang="en-GB" sz="1200" b="0" kern="1200" dirty="0">
                        <a:solidFill>
                          <a:schemeClr val="tx1"/>
                        </a:solidFill>
                        <a:effectLst/>
                        <a:latin typeface="+mn-lt"/>
                        <a:ea typeface="+mn-ea"/>
                        <a:cs typeface="+mn-cs"/>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algn="l" defTabSz="914400" rtl="0" eaLnBrk="1" latinLnBrk="0" hangingPunct="1">
                        <a:lnSpc>
                          <a:spcPct val="115000"/>
                        </a:lnSpc>
                        <a:spcAft>
                          <a:spcPts val="0"/>
                        </a:spcAft>
                      </a:pPr>
                      <a:r>
                        <a:rPr lang="en-GB" sz="1200" kern="1200" dirty="0">
                          <a:effectLst/>
                        </a:rPr>
                        <a:t>Parsimonious fit </a:t>
                      </a:r>
                      <a:endParaRPr lang="en-GB" sz="1200" b="0" kern="1200" dirty="0">
                        <a:solidFill>
                          <a:schemeClr val="tx1"/>
                        </a:solidFill>
                        <a:effectLst/>
                        <a:latin typeface="+mn-lt"/>
                        <a:ea typeface="+mn-ea"/>
                        <a:cs typeface="+mn-cs"/>
                      </a:endParaRPr>
                    </a:p>
                  </a:txBody>
                  <a:tcPr marL="68580" marR="68580" marT="0" marB="0"/>
                </a:tc>
                <a:extLst>
                  <a:ext uri="{0D108BD9-81ED-4DB2-BD59-A6C34878D82A}">
                    <a16:rowId xmlns="" xmlns:a16="http://schemas.microsoft.com/office/drawing/2014/main" val="10000"/>
                  </a:ext>
                </a:extLst>
              </a:tr>
              <a:tr h="537845">
                <a:tc>
                  <a:txBody>
                    <a:bodyPr/>
                    <a:lstStyle/>
                    <a:p>
                      <a:pPr marL="0" algn="l" defTabSz="914400" rtl="0" eaLnBrk="1" latinLnBrk="0" hangingPunct="1">
                        <a:lnSpc>
                          <a:spcPct val="115000"/>
                        </a:lnSpc>
                        <a:spcAft>
                          <a:spcPts val="0"/>
                        </a:spcAft>
                      </a:pPr>
                      <a:r>
                        <a:rPr lang="en-GB" sz="1200" kern="1200" dirty="0">
                          <a:effectLst/>
                        </a:rPr>
                        <a:t>Ideal Model </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x2 </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DF</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GFI</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RMSEA</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PV</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AGFI</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CFI</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NFI</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TLI</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x2/df</a:t>
                      </a:r>
                      <a:endParaRPr lang="en-GB" sz="1200" b="0" kern="1200" dirty="0">
                        <a:solidFill>
                          <a:schemeClr val="tx1"/>
                        </a:solidFill>
                        <a:effectLst/>
                        <a:latin typeface="+mn-lt"/>
                        <a:ea typeface="+mn-ea"/>
                        <a:cs typeface="+mn-cs"/>
                      </a:endParaRPr>
                    </a:p>
                  </a:txBody>
                  <a:tcPr marL="68580" marR="68580" marT="0" marB="0"/>
                </a:tc>
                <a:extLst>
                  <a:ext uri="{0D108BD9-81ED-4DB2-BD59-A6C34878D82A}">
                    <a16:rowId xmlns="" xmlns:a16="http://schemas.microsoft.com/office/drawing/2014/main" val="10001"/>
                  </a:ext>
                </a:extLst>
              </a:tr>
              <a:tr h="357505">
                <a:tc>
                  <a:txBody>
                    <a:bodyPr/>
                    <a:lstStyle/>
                    <a:p>
                      <a:pPr marL="0" algn="l" defTabSz="914400" rtl="0" eaLnBrk="1" latinLnBrk="0" hangingPunct="1">
                        <a:lnSpc>
                          <a:spcPct val="115000"/>
                        </a:lnSpc>
                        <a:spcAft>
                          <a:spcPts val="0"/>
                        </a:spcAft>
                      </a:pPr>
                      <a:r>
                        <a:rPr lang="en-GB" sz="1200" kern="1200" dirty="0">
                          <a:effectLst/>
                        </a:rPr>
                        <a:t> </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 </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 </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&gt; .90</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&gt; 0.08</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&gt; 0.05</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&gt; .90</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&gt; .90</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&gt; .90</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&gt; .90</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&lt;5.0 </a:t>
                      </a:r>
                      <a:endParaRPr lang="en-GB" sz="1200" b="0" kern="1200" dirty="0">
                        <a:solidFill>
                          <a:schemeClr val="tx1"/>
                        </a:solidFill>
                        <a:effectLst/>
                        <a:latin typeface="+mn-lt"/>
                        <a:ea typeface="+mn-ea"/>
                        <a:cs typeface="+mn-cs"/>
                      </a:endParaRPr>
                    </a:p>
                  </a:txBody>
                  <a:tcPr marL="68580" marR="68580" marT="0" marB="0"/>
                </a:tc>
                <a:extLst>
                  <a:ext uri="{0D108BD9-81ED-4DB2-BD59-A6C34878D82A}">
                    <a16:rowId xmlns="" xmlns:a16="http://schemas.microsoft.com/office/drawing/2014/main" val="10002"/>
                  </a:ext>
                </a:extLst>
              </a:tr>
              <a:tr h="537845">
                <a:tc>
                  <a:txBody>
                    <a:bodyPr/>
                    <a:lstStyle/>
                    <a:p>
                      <a:pPr marL="0" algn="l" defTabSz="914400" rtl="0" eaLnBrk="1" latinLnBrk="0" hangingPunct="1">
                        <a:lnSpc>
                          <a:spcPct val="115000"/>
                        </a:lnSpc>
                        <a:spcAft>
                          <a:spcPts val="0"/>
                        </a:spcAft>
                      </a:pPr>
                      <a:r>
                        <a:rPr lang="en-GB" sz="1200" kern="1200" dirty="0">
                          <a:effectLst/>
                        </a:rPr>
                        <a:t>Measurement Model –II</a:t>
                      </a:r>
                    </a:p>
                    <a:p>
                      <a:pPr marL="0" algn="l" defTabSz="914400" rtl="0" eaLnBrk="1" latinLnBrk="0" hangingPunct="1">
                        <a:lnSpc>
                          <a:spcPct val="115000"/>
                        </a:lnSpc>
                        <a:spcAft>
                          <a:spcPts val="0"/>
                        </a:spcAft>
                      </a:pPr>
                      <a:r>
                        <a:rPr lang="en-GB" sz="1200" kern="1200" dirty="0">
                          <a:effectLst/>
                        </a:rPr>
                        <a:t>**</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246.40</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201</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0.902</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.030</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0.16</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.884</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.940</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0.749</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0.945 </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1.226</a:t>
                      </a:r>
                      <a:endParaRPr lang="en-GB" sz="1200" b="0" kern="1200" dirty="0">
                        <a:solidFill>
                          <a:schemeClr val="tx1"/>
                        </a:solidFill>
                        <a:effectLst/>
                        <a:latin typeface="+mn-lt"/>
                        <a:ea typeface="+mn-ea"/>
                        <a:cs typeface="+mn-cs"/>
                      </a:endParaRPr>
                    </a:p>
                  </a:txBody>
                  <a:tcPr marL="68580" marR="68580" marT="0" marB="0"/>
                </a:tc>
                <a:extLst>
                  <a:ext uri="{0D108BD9-81ED-4DB2-BD59-A6C34878D82A}">
                    <a16:rowId xmlns="" xmlns:a16="http://schemas.microsoft.com/office/drawing/2014/main" val="10003"/>
                  </a:ext>
                </a:extLst>
              </a:tr>
              <a:tr h="487680">
                <a:tc>
                  <a:txBody>
                    <a:bodyPr/>
                    <a:lstStyle/>
                    <a:p>
                      <a:pPr marL="0" algn="l" defTabSz="914400" rtl="0" eaLnBrk="1" latinLnBrk="0" hangingPunct="1">
                        <a:lnSpc>
                          <a:spcPct val="115000"/>
                        </a:lnSpc>
                        <a:spcAft>
                          <a:spcPts val="0"/>
                        </a:spcAft>
                      </a:pPr>
                      <a:r>
                        <a:rPr lang="en-GB" sz="1200" kern="1200" dirty="0">
                          <a:effectLst/>
                        </a:rPr>
                        <a:t>Measurement Model-II </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612.40</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425</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.87</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.041</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0.00</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.84</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.86</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.67</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.85</a:t>
                      </a:r>
                      <a:endParaRPr lang="en-GB" sz="12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n-GB" sz="1200" kern="1200" dirty="0">
                          <a:effectLst/>
                        </a:rPr>
                        <a:t>1.22</a:t>
                      </a:r>
                      <a:endParaRPr lang="en-GB" sz="1200" b="0" kern="1200" dirty="0">
                        <a:solidFill>
                          <a:schemeClr val="tx1"/>
                        </a:solidFill>
                        <a:effectLst/>
                        <a:latin typeface="+mn-lt"/>
                        <a:ea typeface="+mn-ea"/>
                        <a:cs typeface="+mn-cs"/>
                      </a:endParaRPr>
                    </a:p>
                  </a:txBody>
                  <a:tcPr marL="68580" marR="68580" marT="0" marB="0"/>
                </a:tc>
                <a:extLst>
                  <a:ext uri="{0D108BD9-81ED-4DB2-BD59-A6C34878D82A}">
                    <a16:rowId xmlns="" xmlns:a16="http://schemas.microsoft.com/office/drawing/2014/main" val="10004"/>
                  </a:ext>
                </a:extLst>
              </a:tr>
            </a:tbl>
          </a:graphicData>
        </a:graphic>
      </p:graphicFrame>
      <p:sp>
        <p:nvSpPr>
          <p:cNvPr id="3" name="Rectangle 2"/>
          <p:cNvSpPr/>
          <p:nvPr/>
        </p:nvSpPr>
        <p:spPr>
          <a:xfrm>
            <a:off x="290512" y="404664"/>
            <a:ext cx="5008038" cy="523220"/>
          </a:xfrm>
          <a:prstGeom prst="rect">
            <a:avLst/>
          </a:prstGeom>
        </p:spPr>
        <p:txBody>
          <a:bodyPr wrap="none">
            <a:spAutoFit/>
          </a:bodyPr>
          <a:lstStyle/>
          <a:p>
            <a:r>
              <a:rPr lang="en-GB" sz="2800" b="1" dirty="0">
                <a:solidFill>
                  <a:schemeClr val="tx2">
                    <a:lumMod val="75000"/>
                  </a:schemeClr>
                </a:solidFill>
              </a:rPr>
              <a:t>Analysis: Measurement Model II</a:t>
            </a:r>
          </a:p>
        </p:txBody>
      </p:sp>
      <p:sp>
        <p:nvSpPr>
          <p:cNvPr id="4" name="Rectangle 3"/>
          <p:cNvSpPr/>
          <p:nvPr/>
        </p:nvSpPr>
        <p:spPr>
          <a:xfrm>
            <a:off x="395536" y="4293096"/>
            <a:ext cx="5616624" cy="230832"/>
          </a:xfrm>
          <a:prstGeom prst="rect">
            <a:avLst/>
          </a:prstGeom>
        </p:spPr>
        <p:txBody>
          <a:bodyPr wrap="square">
            <a:spAutoFit/>
          </a:bodyPr>
          <a:lstStyle/>
          <a:p>
            <a:r>
              <a:rPr lang="en-GB" sz="900" b="1" dirty="0"/>
              <a:t>** The indicator variables greater than 0.4 in the standardised residual covariance matrix were removed. </a:t>
            </a:r>
          </a:p>
        </p:txBody>
      </p:sp>
    </p:spTree>
    <p:extLst>
      <p:ext uri="{BB962C8B-B14F-4D97-AF65-F5344CB8AC3E}">
        <p14:creationId xmlns:p14="http://schemas.microsoft.com/office/powerpoint/2010/main" val="2967249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1129508"/>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Content Placeholder 2"/>
          <p:cNvSpPr txBox="1">
            <a:spLocks/>
          </p:cNvSpPr>
          <p:nvPr/>
        </p:nvSpPr>
        <p:spPr>
          <a:xfrm>
            <a:off x="290512" y="1418765"/>
            <a:ext cx="8562975" cy="46207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Clr>
                <a:srgbClr val="FFC000"/>
              </a:buClr>
              <a:buFont typeface="Arial" pitchFamily="34" charset="0"/>
              <a:buChar char="•"/>
            </a:pPr>
            <a:endParaRPr lang="en-US" sz="1800" dirty="0">
              <a:solidFill>
                <a:schemeClr val="bg2">
                  <a:lumMod val="10000"/>
                </a:schemeClr>
              </a:solidFill>
            </a:endParaRPr>
          </a:p>
        </p:txBody>
      </p:sp>
      <p:sp>
        <p:nvSpPr>
          <p:cNvPr id="2" name="Rectangle 1"/>
          <p:cNvSpPr/>
          <p:nvPr/>
        </p:nvSpPr>
        <p:spPr>
          <a:xfrm>
            <a:off x="268844" y="476672"/>
            <a:ext cx="7809880" cy="523220"/>
          </a:xfrm>
          <a:prstGeom prst="rect">
            <a:avLst/>
          </a:prstGeom>
        </p:spPr>
        <p:txBody>
          <a:bodyPr wrap="square">
            <a:spAutoFit/>
          </a:bodyPr>
          <a:lstStyle/>
          <a:p>
            <a:r>
              <a:rPr lang="en-GB" sz="2800" b="1" dirty="0">
                <a:solidFill>
                  <a:schemeClr val="tx2">
                    <a:lumMod val="75000"/>
                  </a:schemeClr>
                </a:solidFill>
              </a:rPr>
              <a:t>Alternative Model Testing for the Structural Model </a:t>
            </a:r>
          </a:p>
        </p:txBody>
      </p:sp>
      <p:graphicFrame>
        <p:nvGraphicFramePr>
          <p:cNvPr id="6" name="Table 5"/>
          <p:cNvGraphicFramePr>
            <a:graphicFrameLocks noGrp="1"/>
          </p:cNvGraphicFramePr>
          <p:nvPr>
            <p:extLst>
              <p:ext uri="{D42A27DB-BD31-4B8C-83A1-F6EECF244321}">
                <p14:modId xmlns:p14="http://schemas.microsoft.com/office/powerpoint/2010/main" val="3611686655"/>
              </p:ext>
            </p:extLst>
          </p:nvPr>
        </p:nvGraphicFramePr>
        <p:xfrm>
          <a:off x="290512" y="1418765"/>
          <a:ext cx="8208913" cy="2727325"/>
        </p:xfrm>
        <a:graphic>
          <a:graphicData uri="http://schemas.openxmlformats.org/drawingml/2006/table">
            <a:tbl>
              <a:tblPr firstRow="1" firstCol="1" bandRow="1">
                <a:tableStyleId>{BC89EF96-8CEA-46FF-86C4-4CE0E7609802}</a:tableStyleId>
              </a:tblPr>
              <a:tblGrid>
                <a:gridCol w="2049240">
                  <a:extLst>
                    <a:ext uri="{9D8B030D-6E8A-4147-A177-3AD203B41FA5}">
                      <a16:colId xmlns="" xmlns:a16="http://schemas.microsoft.com/office/drawing/2014/main" val="20000"/>
                    </a:ext>
                  </a:extLst>
                </a:gridCol>
                <a:gridCol w="864107">
                  <a:extLst>
                    <a:ext uri="{9D8B030D-6E8A-4147-A177-3AD203B41FA5}">
                      <a16:colId xmlns="" xmlns:a16="http://schemas.microsoft.com/office/drawing/2014/main" val="20001"/>
                    </a:ext>
                  </a:extLst>
                </a:gridCol>
                <a:gridCol w="822797">
                  <a:extLst>
                    <a:ext uri="{9D8B030D-6E8A-4147-A177-3AD203B41FA5}">
                      <a16:colId xmlns="" xmlns:a16="http://schemas.microsoft.com/office/drawing/2014/main" val="20002"/>
                    </a:ext>
                  </a:extLst>
                </a:gridCol>
                <a:gridCol w="944601">
                  <a:extLst>
                    <a:ext uri="{9D8B030D-6E8A-4147-A177-3AD203B41FA5}">
                      <a16:colId xmlns="" xmlns:a16="http://schemas.microsoft.com/office/drawing/2014/main" val="20003"/>
                    </a:ext>
                  </a:extLst>
                </a:gridCol>
                <a:gridCol w="944601">
                  <a:extLst>
                    <a:ext uri="{9D8B030D-6E8A-4147-A177-3AD203B41FA5}">
                      <a16:colId xmlns="" xmlns:a16="http://schemas.microsoft.com/office/drawing/2014/main" val="20004"/>
                    </a:ext>
                  </a:extLst>
                </a:gridCol>
                <a:gridCol w="586647">
                  <a:extLst>
                    <a:ext uri="{9D8B030D-6E8A-4147-A177-3AD203B41FA5}">
                      <a16:colId xmlns="" xmlns:a16="http://schemas.microsoft.com/office/drawing/2014/main" val="20005"/>
                    </a:ext>
                  </a:extLst>
                </a:gridCol>
                <a:gridCol w="587476">
                  <a:extLst>
                    <a:ext uri="{9D8B030D-6E8A-4147-A177-3AD203B41FA5}">
                      <a16:colId xmlns="" xmlns:a16="http://schemas.microsoft.com/office/drawing/2014/main" val="20006"/>
                    </a:ext>
                  </a:extLst>
                </a:gridCol>
                <a:gridCol w="587476">
                  <a:extLst>
                    <a:ext uri="{9D8B030D-6E8A-4147-A177-3AD203B41FA5}">
                      <a16:colId xmlns="" xmlns:a16="http://schemas.microsoft.com/office/drawing/2014/main" val="20007"/>
                    </a:ext>
                  </a:extLst>
                </a:gridCol>
                <a:gridCol w="821968">
                  <a:extLst>
                    <a:ext uri="{9D8B030D-6E8A-4147-A177-3AD203B41FA5}">
                      <a16:colId xmlns="" xmlns:a16="http://schemas.microsoft.com/office/drawing/2014/main" val="20008"/>
                    </a:ext>
                  </a:extLst>
                </a:gridCol>
              </a:tblGrid>
              <a:tr h="239395">
                <a:tc>
                  <a:txBody>
                    <a:bodyPr/>
                    <a:lstStyle/>
                    <a:p>
                      <a:pPr>
                        <a:lnSpc>
                          <a:spcPct val="115000"/>
                        </a:lnSpc>
                        <a:spcAft>
                          <a:spcPts val="0"/>
                        </a:spcAft>
                      </a:pPr>
                      <a:r>
                        <a:rPr lang="en-GB" sz="1200" dirty="0">
                          <a:effectLst/>
                        </a:rPr>
                        <a:t>Models </a:t>
                      </a:r>
                      <a:endParaRPr lang="en-GB" sz="11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200" dirty="0">
                          <a:effectLst/>
                        </a:rPr>
                        <a:t>x2</a:t>
                      </a:r>
                      <a:endParaRPr lang="en-GB" sz="11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200" dirty="0">
                          <a:effectLst/>
                        </a:rPr>
                        <a:t>DF</a:t>
                      </a:r>
                      <a:endParaRPr lang="en-GB" sz="11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200" dirty="0">
                          <a:effectLst/>
                        </a:rPr>
                        <a:t>AIC</a:t>
                      </a:r>
                      <a:endParaRPr lang="en-GB" sz="11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200" dirty="0">
                          <a:effectLst/>
                        </a:rPr>
                        <a:t>RMSEA</a:t>
                      </a:r>
                      <a:endParaRPr lang="en-GB" sz="11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200" dirty="0">
                          <a:effectLst/>
                        </a:rPr>
                        <a:t>CFI</a:t>
                      </a:r>
                      <a:endParaRPr lang="en-GB" sz="11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200" dirty="0">
                          <a:effectLst/>
                        </a:rPr>
                        <a:t>GFI </a:t>
                      </a:r>
                      <a:endParaRPr lang="en-GB" sz="11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200" dirty="0">
                          <a:effectLst/>
                        </a:rPr>
                        <a:t>TLI</a:t>
                      </a:r>
                      <a:endParaRPr lang="en-GB" sz="11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200" dirty="0">
                          <a:effectLst/>
                        </a:rPr>
                        <a:t>X2/DF</a:t>
                      </a:r>
                      <a:endParaRPr lang="en-GB" sz="1100" b="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239395">
                <a:tc>
                  <a:txBody>
                    <a:bodyPr/>
                    <a:lstStyle/>
                    <a:p>
                      <a:pPr>
                        <a:lnSpc>
                          <a:spcPct val="115000"/>
                        </a:lnSpc>
                        <a:spcAft>
                          <a:spcPts val="0"/>
                        </a:spcAft>
                      </a:pPr>
                      <a:r>
                        <a:rPr lang="en-GB" sz="1200" dirty="0">
                          <a:effectLst/>
                        </a:rPr>
                        <a:t>Independence Model</a:t>
                      </a:r>
                      <a:endParaRPr lang="en-GB" sz="1100" dirty="0">
                        <a:effectLst/>
                      </a:endParaRPr>
                    </a:p>
                    <a:p>
                      <a:pPr>
                        <a:lnSpc>
                          <a:spcPct val="115000"/>
                        </a:lnSpc>
                        <a:spcAft>
                          <a:spcPts val="0"/>
                        </a:spcAft>
                      </a:pPr>
                      <a:r>
                        <a:rPr lang="en-GB" sz="1200" dirty="0">
                          <a:effectLst/>
                        </a:rPr>
                        <a:t> </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3278.48</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990</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3368.48</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a:t>
                      </a:r>
                      <a:endParaRPr lang="en-GB" sz="1100" b="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239395">
                <a:tc>
                  <a:txBody>
                    <a:bodyPr/>
                    <a:lstStyle/>
                    <a:p>
                      <a:pPr>
                        <a:lnSpc>
                          <a:spcPct val="115000"/>
                        </a:lnSpc>
                        <a:spcAft>
                          <a:spcPts val="0"/>
                        </a:spcAft>
                      </a:pPr>
                      <a:r>
                        <a:rPr lang="en-GB" sz="1200" dirty="0">
                          <a:effectLst/>
                        </a:rPr>
                        <a:t> </a:t>
                      </a:r>
                      <a:endParaRPr lang="en-GB" sz="1100" dirty="0">
                        <a:effectLst/>
                      </a:endParaRPr>
                    </a:p>
                    <a:p>
                      <a:pPr>
                        <a:lnSpc>
                          <a:spcPct val="115000"/>
                        </a:lnSpc>
                        <a:spcAft>
                          <a:spcPts val="0"/>
                        </a:spcAft>
                      </a:pPr>
                      <a:r>
                        <a:rPr lang="en-GB" sz="1200" dirty="0">
                          <a:effectLst/>
                        </a:rPr>
                        <a:t>Structural Model ** (POS-ITO)</a:t>
                      </a:r>
                      <a:endParaRPr lang="en-GB" sz="1100" dirty="0">
                        <a:effectLst/>
                      </a:endParaRPr>
                    </a:p>
                    <a:p>
                      <a:pPr>
                        <a:lnSpc>
                          <a:spcPct val="115000"/>
                        </a:lnSpc>
                        <a:spcAft>
                          <a:spcPts val="0"/>
                        </a:spcAft>
                      </a:pPr>
                      <a:r>
                        <a:rPr lang="en-GB" sz="1200" dirty="0">
                          <a:effectLst/>
                        </a:rPr>
                        <a:t> </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550.87</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480.00</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712.87</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0.02</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0.95</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9.00</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0.94</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1.14</a:t>
                      </a:r>
                      <a:endParaRPr lang="en-GB" sz="1100" b="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239395">
                <a:tc>
                  <a:txBody>
                    <a:bodyPr/>
                    <a:lstStyle/>
                    <a:p>
                      <a:pPr>
                        <a:lnSpc>
                          <a:spcPct val="115000"/>
                        </a:lnSpc>
                        <a:spcAft>
                          <a:spcPts val="0"/>
                        </a:spcAft>
                      </a:pPr>
                      <a:r>
                        <a:rPr lang="en-GB" sz="1200" dirty="0">
                          <a:effectLst/>
                        </a:rPr>
                        <a:t>Structural Model </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1245.67</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929</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1457.67</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0.03</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0.83</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0.86</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0.85</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1.34</a:t>
                      </a:r>
                      <a:endParaRPr lang="en-GB" sz="1100" b="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r h="239395">
                <a:tc>
                  <a:txBody>
                    <a:bodyPr/>
                    <a:lstStyle/>
                    <a:p>
                      <a:pPr>
                        <a:lnSpc>
                          <a:spcPct val="115000"/>
                        </a:lnSpc>
                        <a:spcAft>
                          <a:spcPts val="0"/>
                        </a:spcAft>
                      </a:pPr>
                      <a:r>
                        <a:rPr lang="en-GB" sz="1200" dirty="0">
                          <a:effectLst/>
                        </a:rPr>
                        <a:t>Alternative Model 1</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554.78</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480.00</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716.78</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0.03</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0.94</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0.90</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0.94</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1.15</a:t>
                      </a:r>
                      <a:endParaRPr lang="en-GB" sz="1100" b="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4"/>
                  </a:ext>
                </a:extLst>
              </a:tr>
              <a:tr h="239395">
                <a:tc>
                  <a:txBody>
                    <a:bodyPr/>
                    <a:lstStyle/>
                    <a:p>
                      <a:pPr>
                        <a:lnSpc>
                          <a:spcPct val="115000"/>
                        </a:lnSpc>
                        <a:spcAft>
                          <a:spcPts val="0"/>
                        </a:spcAft>
                      </a:pPr>
                      <a:r>
                        <a:rPr lang="en-GB" sz="1200" dirty="0">
                          <a:effectLst/>
                        </a:rPr>
                        <a:t>Alternative Model 2</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549.45</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479.00</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713.45</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0.02</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0.94</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.90</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9.40</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1.14</a:t>
                      </a:r>
                      <a:endParaRPr lang="en-GB" sz="1100" b="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5"/>
                  </a:ext>
                </a:extLst>
              </a:tr>
              <a:tr h="239395">
                <a:tc>
                  <a:txBody>
                    <a:bodyPr/>
                    <a:lstStyle/>
                    <a:p>
                      <a:pPr>
                        <a:lnSpc>
                          <a:spcPct val="115000"/>
                        </a:lnSpc>
                        <a:spcAft>
                          <a:spcPts val="0"/>
                        </a:spcAft>
                      </a:pPr>
                      <a:r>
                        <a:rPr lang="en-GB" sz="1200" dirty="0">
                          <a:effectLst/>
                        </a:rPr>
                        <a:t>Alternative Model 3</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548.33</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480.00</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710.33</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0.23</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9.47</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0.90</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9.41</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1.14</a:t>
                      </a:r>
                      <a:endParaRPr lang="en-GB" sz="1100" b="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6"/>
                  </a:ext>
                </a:extLst>
              </a:tr>
              <a:tr h="239395">
                <a:tc>
                  <a:txBody>
                    <a:bodyPr/>
                    <a:lstStyle/>
                    <a:p>
                      <a:pPr>
                        <a:lnSpc>
                          <a:spcPct val="115000"/>
                        </a:lnSpc>
                        <a:spcAft>
                          <a:spcPts val="0"/>
                        </a:spcAft>
                      </a:pPr>
                      <a:r>
                        <a:rPr lang="en-GB" sz="1200" dirty="0">
                          <a:effectLst/>
                        </a:rPr>
                        <a:t>Alternative Model 4</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550.17</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480.00</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712.17</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0.24</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0.94</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0.90</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0.94</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1.14</a:t>
                      </a:r>
                      <a:endParaRPr lang="en-GB" sz="1100" b="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7"/>
                  </a:ext>
                </a:extLst>
              </a:tr>
              <a:tr h="239395">
                <a:tc>
                  <a:txBody>
                    <a:bodyPr/>
                    <a:lstStyle/>
                    <a:p>
                      <a:pPr>
                        <a:lnSpc>
                          <a:spcPct val="115000"/>
                        </a:lnSpc>
                        <a:spcAft>
                          <a:spcPts val="0"/>
                        </a:spcAft>
                      </a:pPr>
                      <a:r>
                        <a:rPr lang="en-GB" sz="1200" dirty="0">
                          <a:effectLst/>
                        </a:rPr>
                        <a:t>Alternative Model 5</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550.05</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479.00</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714.05</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0.24</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0.94</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0.90</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0.93</a:t>
                      </a:r>
                      <a:endParaRPr lang="en-GB" sz="11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1.14</a:t>
                      </a:r>
                      <a:endParaRPr lang="en-GB" sz="1100" b="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29672496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1129508"/>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Content Placeholder 2"/>
          <p:cNvSpPr txBox="1">
            <a:spLocks/>
          </p:cNvSpPr>
          <p:nvPr/>
        </p:nvSpPr>
        <p:spPr>
          <a:xfrm>
            <a:off x="290512" y="1418765"/>
            <a:ext cx="8562975" cy="46207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Clr>
                <a:srgbClr val="FFC000"/>
              </a:buClr>
              <a:buFont typeface="Arial" pitchFamily="34" charset="0"/>
              <a:buChar char="•"/>
            </a:pPr>
            <a:endParaRPr lang="en-US" sz="1800" dirty="0">
              <a:solidFill>
                <a:schemeClr val="bg2">
                  <a:lumMod val="10000"/>
                </a:schemeClr>
              </a:solidFill>
            </a:endParaRPr>
          </a:p>
        </p:txBody>
      </p:sp>
      <p:sp>
        <p:nvSpPr>
          <p:cNvPr id="2" name="Rectangle 1"/>
          <p:cNvSpPr/>
          <p:nvPr/>
        </p:nvSpPr>
        <p:spPr>
          <a:xfrm>
            <a:off x="179512" y="260648"/>
            <a:ext cx="8856984" cy="954107"/>
          </a:xfrm>
          <a:prstGeom prst="rect">
            <a:avLst/>
          </a:prstGeom>
        </p:spPr>
        <p:txBody>
          <a:bodyPr wrap="square">
            <a:spAutoFit/>
          </a:bodyPr>
          <a:lstStyle/>
          <a:p>
            <a:r>
              <a:rPr lang="en-GB" sz="2800" b="1" dirty="0">
                <a:solidFill>
                  <a:schemeClr val="tx2">
                    <a:lumMod val="75000"/>
                  </a:schemeClr>
                </a:solidFill>
              </a:rPr>
              <a:t>Comparative View of Hypotheses Test results </a:t>
            </a:r>
          </a:p>
          <a:p>
            <a:r>
              <a:rPr lang="en-GB" sz="2800" b="1" dirty="0">
                <a:solidFill>
                  <a:schemeClr val="tx2">
                    <a:lumMod val="75000"/>
                  </a:schemeClr>
                </a:solidFill>
              </a:rPr>
              <a:t>Global Level Vs Local levels</a:t>
            </a:r>
          </a:p>
        </p:txBody>
      </p:sp>
      <p:graphicFrame>
        <p:nvGraphicFramePr>
          <p:cNvPr id="6" name="Table 5"/>
          <p:cNvGraphicFramePr>
            <a:graphicFrameLocks noGrp="1"/>
          </p:cNvGraphicFramePr>
          <p:nvPr>
            <p:extLst>
              <p:ext uri="{D42A27DB-BD31-4B8C-83A1-F6EECF244321}">
                <p14:modId xmlns:p14="http://schemas.microsoft.com/office/powerpoint/2010/main" val="1258494540"/>
              </p:ext>
            </p:extLst>
          </p:nvPr>
        </p:nvGraphicFramePr>
        <p:xfrm>
          <a:off x="395536" y="1418765"/>
          <a:ext cx="7344816" cy="4211062"/>
        </p:xfrm>
        <a:graphic>
          <a:graphicData uri="http://schemas.openxmlformats.org/drawingml/2006/table">
            <a:tbl>
              <a:tblPr firstRow="1" firstCol="1" bandRow="1">
                <a:tableStyleId>{BC89EF96-8CEA-46FF-86C4-4CE0E7609802}</a:tableStyleId>
              </a:tblPr>
              <a:tblGrid>
                <a:gridCol w="1867596">
                  <a:extLst>
                    <a:ext uri="{9D8B030D-6E8A-4147-A177-3AD203B41FA5}">
                      <a16:colId xmlns="" xmlns:a16="http://schemas.microsoft.com/office/drawing/2014/main" val="20000"/>
                    </a:ext>
                  </a:extLst>
                </a:gridCol>
                <a:gridCol w="1935942">
                  <a:extLst>
                    <a:ext uri="{9D8B030D-6E8A-4147-A177-3AD203B41FA5}">
                      <a16:colId xmlns="" xmlns:a16="http://schemas.microsoft.com/office/drawing/2014/main" val="20001"/>
                    </a:ext>
                  </a:extLst>
                </a:gridCol>
                <a:gridCol w="1915278">
                  <a:extLst>
                    <a:ext uri="{9D8B030D-6E8A-4147-A177-3AD203B41FA5}">
                      <a16:colId xmlns="" xmlns:a16="http://schemas.microsoft.com/office/drawing/2014/main" val="20002"/>
                    </a:ext>
                  </a:extLst>
                </a:gridCol>
                <a:gridCol w="1626000">
                  <a:extLst>
                    <a:ext uri="{9D8B030D-6E8A-4147-A177-3AD203B41FA5}">
                      <a16:colId xmlns="" xmlns:a16="http://schemas.microsoft.com/office/drawing/2014/main" val="20003"/>
                    </a:ext>
                  </a:extLst>
                </a:gridCol>
              </a:tblGrid>
              <a:tr h="262445">
                <a:tc gridSpan="4">
                  <a:txBody>
                    <a:bodyPr/>
                    <a:lstStyle/>
                    <a:p>
                      <a:pPr>
                        <a:lnSpc>
                          <a:spcPct val="150000"/>
                        </a:lnSpc>
                        <a:spcAft>
                          <a:spcPts val="600"/>
                        </a:spcAft>
                      </a:pPr>
                      <a:r>
                        <a:rPr lang="en-GB" sz="1400" dirty="0">
                          <a:effectLst/>
                        </a:rPr>
                        <a:t>Global ITO level</a:t>
                      </a:r>
                      <a:endParaRPr lang="en-GB" sz="1400" b="0" dirty="0">
                        <a:solidFill>
                          <a:schemeClr val="tx1"/>
                        </a:solidFill>
                        <a:effectLst/>
                        <a:latin typeface="Calibri"/>
                        <a:ea typeface="Calibri"/>
                        <a:cs typeface="Times New Roman"/>
                      </a:endParaRPr>
                    </a:p>
                  </a:txBody>
                  <a:tcPr marL="65611" marR="65611"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0"/>
                  </a:ext>
                </a:extLst>
              </a:tr>
              <a:tr h="262445">
                <a:tc>
                  <a:txBody>
                    <a:bodyPr/>
                    <a:lstStyle/>
                    <a:p>
                      <a:pPr>
                        <a:lnSpc>
                          <a:spcPct val="150000"/>
                        </a:lnSpc>
                        <a:spcAft>
                          <a:spcPts val="600"/>
                        </a:spcAft>
                      </a:pPr>
                      <a:r>
                        <a:rPr lang="en-GB" sz="1400" dirty="0">
                          <a:effectLst/>
                        </a:rPr>
                        <a:t>Antecedents of POS</a:t>
                      </a:r>
                      <a:endParaRPr lang="en-GB" sz="1400" b="0" dirty="0">
                        <a:solidFill>
                          <a:schemeClr val="tx1"/>
                        </a:solidFill>
                        <a:effectLst/>
                        <a:latin typeface="Calibri"/>
                        <a:ea typeface="Calibri"/>
                        <a:cs typeface="Times New Roman"/>
                      </a:endParaRPr>
                    </a:p>
                  </a:txBody>
                  <a:tcPr marL="65611" marR="65611" marT="0" marB="0"/>
                </a:tc>
                <a:tc>
                  <a:txBody>
                    <a:bodyPr/>
                    <a:lstStyle/>
                    <a:p>
                      <a:pPr>
                        <a:lnSpc>
                          <a:spcPct val="150000"/>
                        </a:lnSpc>
                        <a:spcAft>
                          <a:spcPts val="600"/>
                        </a:spcAft>
                      </a:pPr>
                      <a:r>
                        <a:rPr lang="en-GB" sz="1400" dirty="0">
                          <a:effectLst/>
                        </a:rPr>
                        <a:t>Individual (b =value) </a:t>
                      </a:r>
                      <a:endParaRPr lang="en-GB" sz="1400" b="0" dirty="0">
                        <a:solidFill>
                          <a:schemeClr val="tx1"/>
                        </a:solidFill>
                        <a:effectLst/>
                        <a:latin typeface="Calibri"/>
                        <a:ea typeface="Calibri"/>
                        <a:cs typeface="Times New Roman"/>
                      </a:endParaRPr>
                    </a:p>
                  </a:txBody>
                  <a:tcPr marL="65611" marR="65611" marT="0" marB="0"/>
                </a:tc>
                <a:tc>
                  <a:txBody>
                    <a:bodyPr/>
                    <a:lstStyle/>
                    <a:p>
                      <a:pPr>
                        <a:lnSpc>
                          <a:spcPct val="150000"/>
                        </a:lnSpc>
                        <a:spcAft>
                          <a:spcPts val="600"/>
                        </a:spcAft>
                      </a:pPr>
                      <a:r>
                        <a:rPr lang="en-GB" sz="1400" dirty="0">
                          <a:effectLst/>
                        </a:rPr>
                        <a:t>Individual ( p =value)</a:t>
                      </a:r>
                      <a:endParaRPr lang="en-GB" sz="1400" b="0" dirty="0">
                        <a:solidFill>
                          <a:schemeClr val="tx1"/>
                        </a:solidFill>
                        <a:effectLst/>
                        <a:latin typeface="Calibri"/>
                        <a:ea typeface="Calibri"/>
                        <a:cs typeface="Times New Roman"/>
                      </a:endParaRPr>
                    </a:p>
                  </a:txBody>
                  <a:tcPr marL="65611" marR="65611" marT="0" marB="0"/>
                </a:tc>
                <a:tc>
                  <a:txBody>
                    <a:bodyPr/>
                    <a:lstStyle/>
                    <a:p>
                      <a:pPr>
                        <a:lnSpc>
                          <a:spcPct val="150000"/>
                        </a:lnSpc>
                        <a:spcAft>
                          <a:spcPts val="600"/>
                        </a:spcAft>
                      </a:pPr>
                      <a:r>
                        <a:rPr lang="en-GB" sz="1400" dirty="0">
                          <a:effectLst/>
                        </a:rPr>
                        <a:t>Significance (***) </a:t>
                      </a:r>
                      <a:endParaRPr lang="en-GB" sz="1400" b="0" dirty="0">
                        <a:solidFill>
                          <a:schemeClr val="tx1"/>
                        </a:solidFill>
                        <a:effectLst/>
                        <a:latin typeface="Calibri"/>
                        <a:ea typeface="Calibri"/>
                        <a:cs typeface="Times New Roman"/>
                      </a:endParaRPr>
                    </a:p>
                  </a:txBody>
                  <a:tcPr marL="65611" marR="65611" marT="0" marB="0"/>
                </a:tc>
                <a:extLst>
                  <a:ext uri="{0D108BD9-81ED-4DB2-BD59-A6C34878D82A}">
                    <a16:rowId xmlns="" xmlns:a16="http://schemas.microsoft.com/office/drawing/2014/main" val="10001"/>
                  </a:ext>
                </a:extLst>
              </a:tr>
              <a:tr h="262445">
                <a:tc>
                  <a:txBody>
                    <a:bodyPr/>
                    <a:lstStyle/>
                    <a:p>
                      <a:pPr>
                        <a:lnSpc>
                          <a:spcPct val="150000"/>
                        </a:lnSpc>
                        <a:spcAft>
                          <a:spcPts val="600"/>
                        </a:spcAft>
                      </a:pPr>
                      <a:r>
                        <a:rPr lang="en-GB" sz="1400" dirty="0">
                          <a:effectLst/>
                        </a:rPr>
                        <a:t>OF</a:t>
                      </a:r>
                      <a:endParaRPr lang="en-GB" sz="1400" b="0" dirty="0">
                        <a:solidFill>
                          <a:schemeClr val="tx1"/>
                        </a:solidFill>
                        <a:effectLst/>
                        <a:latin typeface="Calibri"/>
                        <a:ea typeface="Calibri"/>
                        <a:cs typeface="Times New Roman"/>
                      </a:endParaRPr>
                    </a:p>
                  </a:txBody>
                  <a:tcPr marL="65611" marR="65611" marT="0" marB="0"/>
                </a:tc>
                <a:tc>
                  <a:txBody>
                    <a:bodyPr/>
                    <a:lstStyle/>
                    <a:p>
                      <a:pPr algn="ctr">
                        <a:lnSpc>
                          <a:spcPct val="150000"/>
                        </a:lnSpc>
                        <a:spcAft>
                          <a:spcPts val="600"/>
                        </a:spcAft>
                      </a:pPr>
                      <a:r>
                        <a:rPr lang="en-GB" sz="1400" dirty="0">
                          <a:effectLst/>
                        </a:rPr>
                        <a:t>0.15</a:t>
                      </a:r>
                      <a:endParaRPr lang="en-GB" sz="1400" b="0" dirty="0">
                        <a:solidFill>
                          <a:schemeClr val="tx1"/>
                        </a:solidFill>
                        <a:effectLst/>
                        <a:latin typeface="Calibri"/>
                        <a:ea typeface="Calibri"/>
                        <a:cs typeface="Times New Roman"/>
                      </a:endParaRPr>
                    </a:p>
                  </a:txBody>
                  <a:tcPr marL="65611" marR="65611" marT="0" marB="0"/>
                </a:tc>
                <a:tc>
                  <a:txBody>
                    <a:bodyPr/>
                    <a:lstStyle/>
                    <a:p>
                      <a:pPr algn="ctr">
                        <a:lnSpc>
                          <a:spcPct val="150000"/>
                        </a:lnSpc>
                        <a:spcAft>
                          <a:spcPts val="600"/>
                        </a:spcAft>
                      </a:pPr>
                      <a:r>
                        <a:rPr lang="en-GB" sz="1400" dirty="0">
                          <a:effectLst/>
                        </a:rPr>
                        <a:t>0.10</a:t>
                      </a:r>
                      <a:endParaRPr lang="en-GB" sz="1400" b="0" dirty="0">
                        <a:solidFill>
                          <a:schemeClr val="tx1"/>
                        </a:solidFill>
                        <a:effectLst/>
                        <a:latin typeface="Calibri"/>
                        <a:ea typeface="Calibri"/>
                        <a:cs typeface="Times New Roman"/>
                      </a:endParaRPr>
                    </a:p>
                  </a:txBody>
                  <a:tcPr marL="65611" marR="65611" marT="0" marB="0"/>
                </a:tc>
                <a:tc>
                  <a:txBody>
                    <a:bodyPr/>
                    <a:lstStyle/>
                    <a:p>
                      <a:pPr algn="ctr">
                        <a:lnSpc>
                          <a:spcPct val="150000"/>
                        </a:lnSpc>
                        <a:spcAft>
                          <a:spcPts val="600"/>
                        </a:spcAft>
                      </a:pPr>
                      <a:r>
                        <a:rPr lang="en-GB" sz="1400" dirty="0">
                          <a:effectLst/>
                        </a:rPr>
                        <a:t>Marginal</a:t>
                      </a:r>
                      <a:endParaRPr lang="en-GB" sz="1400" b="0" dirty="0">
                        <a:solidFill>
                          <a:schemeClr val="tx1"/>
                        </a:solidFill>
                        <a:effectLst/>
                        <a:latin typeface="Calibri"/>
                        <a:ea typeface="Calibri"/>
                        <a:cs typeface="Times New Roman"/>
                      </a:endParaRPr>
                    </a:p>
                  </a:txBody>
                  <a:tcPr marL="65611" marR="65611" marT="0" marB="0"/>
                </a:tc>
                <a:extLst>
                  <a:ext uri="{0D108BD9-81ED-4DB2-BD59-A6C34878D82A}">
                    <a16:rowId xmlns="" xmlns:a16="http://schemas.microsoft.com/office/drawing/2014/main" val="10002"/>
                  </a:ext>
                </a:extLst>
              </a:tr>
              <a:tr h="262445">
                <a:tc>
                  <a:txBody>
                    <a:bodyPr/>
                    <a:lstStyle/>
                    <a:p>
                      <a:pPr>
                        <a:lnSpc>
                          <a:spcPct val="150000"/>
                        </a:lnSpc>
                        <a:spcAft>
                          <a:spcPts val="600"/>
                        </a:spcAft>
                      </a:pPr>
                      <a:r>
                        <a:rPr lang="en-GB" sz="1400" dirty="0">
                          <a:effectLst/>
                        </a:rPr>
                        <a:t>SS</a:t>
                      </a:r>
                      <a:endParaRPr lang="en-GB" sz="1400" b="0" dirty="0">
                        <a:solidFill>
                          <a:schemeClr val="tx1"/>
                        </a:solidFill>
                        <a:effectLst/>
                        <a:latin typeface="Calibri"/>
                        <a:ea typeface="Calibri"/>
                        <a:cs typeface="Times New Roman"/>
                      </a:endParaRPr>
                    </a:p>
                  </a:txBody>
                  <a:tcPr marL="65611" marR="65611" marT="0" marB="0"/>
                </a:tc>
                <a:tc>
                  <a:txBody>
                    <a:bodyPr/>
                    <a:lstStyle/>
                    <a:p>
                      <a:pPr algn="ctr">
                        <a:lnSpc>
                          <a:spcPct val="150000"/>
                        </a:lnSpc>
                        <a:spcAft>
                          <a:spcPts val="600"/>
                        </a:spcAft>
                      </a:pPr>
                      <a:r>
                        <a:rPr lang="en-GB" sz="1400" dirty="0">
                          <a:effectLst/>
                        </a:rPr>
                        <a:t>0.13</a:t>
                      </a:r>
                      <a:endParaRPr lang="en-GB" sz="1400" b="0" dirty="0">
                        <a:solidFill>
                          <a:schemeClr val="tx1"/>
                        </a:solidFill>
                        <a:effectLst/>
                        <a:latin typeface="Calibri"/>
                        <a:ea typeface="Calibri"/>
                        <a:cs typeface="Times New Roman"/>
                      </a:endParaRPr>
                    </a:p>
                  </a:txBody>
                  <a:tcPr marL="65611" marR="65611" marT="0" marB="0"/>
                </a:tc>
                <a:tc>
                  <a:txBody>
                    <a:bodyPr/>
                    <a:lstStyle/>
                    <a:p>
                      <a:pPr algn="ctr">
                        <a:lnSpc>
                          <a:spcPct val="150000"/>
                        </a:lnSpc>
                        <a:spcAft>
                          <a:spcPts val="600"/>
                        </a:spcAft>
                      </a:pPr>
                      <a:r>
                        <a:rPr lang="en-GB" sz="1400" dirty="0">
                          <a:effectLst/>
                        </a:rPr>
                        <a:t>0.19</a:t>
                      </a:r>
                      <a:endParaRPr lang="en-GB" sz="1400" b="0" dirty="0">
                        <a:solidFill>
                          <a:schemeClr val="tx1"/>
                        </a:solidFill>
                        <a:effectLst/>
                        <a:latin typeface="Calibri"/>
                        <a:ea typeface="Calibri"/>
                        <a:cs typeface="Times New Roman"/>
                      </a:endParaRPr>
                    </a:p>
                  </a:txBody>
                  <a:tcPr marL="65611" marR="65611" marT="0" marB="0"/>
                </a:tc>
                <a:tc>
                  <a:txBody>
                    <a:bodyPr/>
                    <a:lstStyle/>
                    <a:p>
                      <a:pPr algn="ctr">
                        <a:lnSpc>
                          <a:spcPct val="150000"/>
                        </a:lnSpc>
                        <a:spcAft>
                          <a:spcPts val="600"/>
                        </a:spcAft>
                      </a:pPr>
                      <a:r>
                        <a:rPr lang="en-GB" sz="1400" dirty="0">
                          <a:effectLst/>
                        </a:rPr>
                        <a:t>Marginal</a:t>
                      </a:r>
                      <a:endParaRPr lang="en-GB" sz="1400" b="0" dirty="0">
                        <a:solidFill>
                          <a:schemeClr val="tx1"/>
                        </a:solidFill>
                        <a:effectLst/>
                        <a:latin typeface="Calibri"/>
                        <a:ea typeface="Calibri"/>
                        <a:cs typeface="Times New Roman"/>
                      </a:endParaRPr>
                    </a:p>
                  </a:txBody>
                  <a:tcPr marL="65611" marR="65611" marT="0" marB="0"/>
                </a:tc>
                <a:extLst>
                  <a:ext uri="{0D108BD9-81ED-4DB2-BD59-A6C34878D82A}">
                    <a16:rowId xmlns="" xmlns:a16="http://schemas.microsoft.com/office/drawing/2014/main" val="10003"/>
                  </a:ext>
                </a:extLst>
              </a:tr>
              <a:tr h="262445">
                <a:tc>
                  <a:txBody>
                    <a:bodyPr/>
                    <a:lstStyle/>
                    <a:p>
                      <a:pPr>
                        <a:lnSpc>
                          <a:spcPct val="150000"/>
                        </a:lnSpc>
                        <a:spcAft>
                          <a:spcPts val="600"/>
                        </a:spcAft>
                      </a:pPr>
                      <a:r>
                        <a:rPr lang="en-GB" sz="1400" dirty="0">
                          <a:effectLst/>
                        </a:rPr>
                        <a:t>PLS</a:t>
                      </a:r>
                      <a:endParaRPr lang="en-GB" sz="1400" b="0" dirty="0">
                        <a:solidFill>
                          <a:schemeClr val="tx1"/>
                        </a:solidFill>
                        <a:effectLst/>
                        <a:latin typeface="Calibri"/>
                        <a:ea typeface="Calibri"/>
                        <a:cs typeface="Times New Roman"/>
                      </a:endParaRPr>
                    </a:p>
                  </a:txBody>
                  <a:tcPr marL="65611" marR="65611" marT="0" marB="0"/>
                </a:tc>
                <a:tc>
                  <a:txBody>
                    <a:bodyPr/>
                    <a:lstStyle/>
                    <a:p>
                      <a:pPr algn="ctr">
                        <a:lnSpc>
                          <a:spcPct val="150000"/>
                        </a:lnSpc>
                        <a:spcAft>
                          <a:spcPts val="600"/>
                        </a:spcAft>
                      </a:pPr>
                      <a:r>
                        <a:rPr lang="en-GB" sz="1400" dirty="0">
                          <a:effectLst/>
                        </a:rPr>
                        <a:t>0.13</a:t>
                      </a:r>
                      <a:endParaRPr lang="en-GB" sz="1400" b="0" dirty="0">
                        <a:solidFill>
                          <a:schemeClr val="tx1"/>
                        </a:solidFill>
                        <a:effectLst/>
                        <a:latin typeface="Calibri"/>
                        <a:ea typeface="Calibri"/>
                        <a:cs typeface="Times New Roman"/>
                      </a:endParaRPr>
                    </a:p>
                  </a:txBody>
                  <a:tcPr marL="65611" marR="65611" marT="0" marB="0"/>
                </a:tc>
                <a:tc>
                  <a:txBody>
                    <a:bodyPr/>
                    <a:lstStyle/>
                    <a:p>
                      <a:pPr algn="ctr">
                        <a:lnSpc>
                          <a:spcPct val="150000"/>
                        </a:lnSpc>
                        <a:spcAft>
                          <a:spcPts val="600"/>
                        </a:spcAft>
                      </a:pPr>
                      <a:r>
                        <a:rPr lang="en-GB" sz="1400" dirty="0">
                          <a:effectLst/>
                        </a:rPr>
                        <a:t>0.19</a:t>
                      </a:r>
                      <a:endParaRPr lang="en-GB" sz="1400" b="0" dirty="0">
                        <a:solidFill>
                          <a:schemeClr val="tx1"/>
                        </a:solidFill>
                        <a:effectLst/>
                        <a:latin typeface="Calibri"/>
                        <a:ea typeface="Calibri"/>
                        <a:cs typeface="Times New Roman"/>
                      </a:endParaRPr>
                    </a:p>
                  </a:txBody>
                  <a:tcPr marL="65611" marR="65611" marT="0" marB="0"/>
                </a:tc>
                <a:tc>
                  <a:txBody>
                    <a:bodyPr/>
                    <a:lstStyle/>
                    <a:p>
                      <a:pPr algn="ctr">
                        <a:lnSpc>
                          <a:spcPct val="150000"/>
                        </a:lnSpc>
                        <a:spcAft>
                          <a:spcPts val="600"/>
                        </a:spcAft>
                      </a:pPr>
                      <a:r>
                        <a:rPr lang="en-GB" sz="1400" dirty="0">
                          <a:effectLst/>
                        </a:rPr>
                        <a:t>Marginal</a:t>
                      </a:r>
                      <a:endParaRPr lang="en-GB" sz="1400" b="0" dirty="0">
                        <a:solidFill>
                          <a:schemeClr val="tx1"/>
                        </a:solidFill>
                        <a:effectLst/>
                        <a:latin typeface="Calibri"/>
                        <a:ea typeface="Calibri"/>
                        <a:cs typeface="Times New Roman"/>
                      </a:endParaRPr>
                    </a:p>
                  </a:txBody>
                  <a:tcPr marL="65611" marR="65611" marT="0" marB="0"/>
                </a:tc>
                <a:extLst>
                  <a:ext uri="{0D108BD9-81ED-4DB2-BD59-A6C34878D82A}">
                    <a16:rowId xmlns="" xmlns:a16="http://schemas.microsoft.com/office/drawing/2014/main" val="10004"/>
                  </a:ext>
                </a:extLst>
              </a:tr>
              <a:tr h="199943">
                <a:tc gridSpan="4">
                  <a:txBody>
                    <a:bodyPr/>
                    <a:lstStyle/>
                    <a:p>
                      <a:pPr>
                        <a:lnSpc>
                          <a:spcPct val="150000"/>
                        </a:lnSpc>
                        <a:spcAft>
                          <a:spcPts val="600"/>
                        </a:spcAft>
                      </a:pPr>
                      <a:r>
                        <a:rPr lang="en-GB" sz="1400" dirty="0">
                          <a:effectLst/>
                        </a:rPr>
                        <a:t>Sri Lanka ITO level</a:t>
                      </a:r>
                      <a:endParaRPr lang="en-GB" sz="1400" b="0" dirty="0">
                        <a:solidFill>
                          <a:schemeClr val="tx1"/>
                        </a:solidFill>
                        <a:effectLst/>
                      </a:endParaRPr>
                    </a:p>
                  </a:txBody>
                  <a:tcPr marL="65611" marR="65611"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5"/>
                  </a:ext>
                </a:extLst>
              </a:tr>
              <a:tr h="262445">
                <a:tc>
                  <a:txBody>
                    <a:bodyPr/>
                    <a:lstStyle/>
                    <a:p>
                      <a:pPr>
                        <a:lnSpc>
                          <a:spcPct val="150000"/>
                        </a:lnSpc>
                        <a:spcAft>
                          <a:spcPts val="600"/>
                        </a:spcAft>
                      </a:pPr>
                      <a:r>
                        <a:rPr lang="en-GB" sz="1400" dirty="0">
                          <a:effectLst/>
                        </a:rPr>
                        <a:t>OF</a:t>
                      </a:r>
                      <a:endParaRPr lang="en-GB" sz="1400" b="0" dirty="0">
                        <a:solidFill>
                          <a:schemeClr val="tx1"/>
                        </a:solidFill>
                        <a:effectLst/>
                        <a:latin typeface="Calibri"/>
                        <a:ea typeface="Calibri"/>
                        <a:cs typeface="Times New Roman"/>
                      </a:endParaRPr>
                    </a:p>
                  </a:txBody>
                  <a:tcPr marL="65611" marR="65611" marT="0" marB="0"/>
                </a:tc>
                <a:tc>
                  <a:txBody>
                    <a:bodyPr/>
                    <a:lstStyle/>
                    <a:p>
                      <a:pPr algn="ctr">
                        <a:lnSpc>
                          <a:spcPct val="150000"/>
                        </a:lnSpc>
                        <a:spcAft>
                          <a:spcPts val="600"/>
                        </a:spcAft>
                      </a:pPr>
                      <a:r>
                        <a:rPr lang="en-GB" sz="1400" dirty="0">
                          <a:effectLst/>
                        </a:rPr>
                        <a:t>0.18</a:t>
                      </a:r>
                      <a:endParaRPr lang="en-GB" sz="1400" b="0" dirty="0">
                        <a:solidFill>
                          <a:schemeClr val="tx1"/>
                        </a:solidFill>
                        <a:effectLst/>
                        <a:latin typeface="Calibri"/>
                        <a:ea typeface="Calibri"/>
                        <a:cs typeface="Times New Roman"/>
                      </a:endParaRPr>
                    </a:p>
                  </a:txBody>
                  <a:tcPr marL="65611" marR="65611" marT="0" marB="0"/>
                </a:tc>
                <a:tc>
                  <a:txBody>
                    <a:bodyPr/>
                    <a:lstStyle/>
                    <a:p>
                      <a:pPr algn="ctr">
                        <a:lnSpc>
                          <a:spcPct val="150000"/>
                        </a:lnSpc>
                        <a:spcAft>
                          <a:spcPts val="600"/>
                        </a:spcAft>
                      </a:pPr>
                      <a:r>
                        <a:rPr lang="en-GB" sz="1400" dirty="0">
                          <a:effectLst/>
                        </a:rPr>
                        <a:t>0.16</a:t>
                      </a:r>
                      <a:endParaRPr lang="en-GB" sz="1400" b="0" dirty="0">
                        <a:solidFill>
                          <a:schemeClr val="tx1"/>
                        </a:solidFill>
                        <a:effectLst/>
                        <a:latin typeface="Calibri"/>
                        <a:ea typeface="Calibri"/>
                        <a:cs typeface="Times New Roman"/>
                      </a:endParaRPr>
                    </a:p>
                  </a:txBody>
                  <a:tcPr marL="65611" marR="65611" marT="0" marB="0"/>
                </a:tc>
                <a:tc>
                  <a:txBody>
                    <a:bodyPr/>
                    <a:lstStyle/>
                    <a:p>
                      <a:pPr algn="ctr">
                        <a:lnSpc>
                          <a:spcPct val="150000"/>
                        </a:lnSpc>
                        <a:spcAft>
                          <a:spcPts val="600"/>
                        </a:spcAft>
                      </a:pPr>
                      <a:r>
                        <a:rPr lang="en-GB" sz="1400" dirty="0">
                          <a:effectLst/>
                        </a:rPr>
                        <a:t>Marginal</a:t>
                      </a:r>
                      <a:endParaRPr lang="en-GB" sz="1400" b="0" dirty="0">
                        <a:solidFill>
                          <a:schemeClr val="tx1"/>
                        </a:solidFill>
                        <a:effectLst/>
                        <a:latin typeface="Calibri"/>
                        <a:ea typeface="Calibri"/>
                        <a:cs typeface="Times New Roman"/>
                      </a:endParaRPr>
                    </a:p>
                  </a:txBody>
                  <a:tcPr marL="65611" marR="65611" marT="0" marB="0"/>
                </a:tc>
                <a:extLst>
                  <a:ext uri="{0D108BD9-81ED-4DB2-BD59-A6C34878D82A}">
                    <a16:rowId xmlns="" xmlns:a16="http://schemas.microsoft.com/office/drawing/2014/main" val="10006"/>
                  </a:ext>
                </a:extLst>
              </a:tr>
              <a:tr h="262445">
                <a:tc>
                  <a:txBody>
                    <a:bodyPr/>
                    <a:lstStyle/>
                    <a:p>
                      <a:pPr>
                        <a:lnSpc>
                          <a:spcPct val="150000"/>
                        </a:lnSpc>
                        <a:spcAft>
                          <a:spcPts val="600"/>
                        </a:spcAft>
                      </a:pPr>
                      <a:r>
                        <a:rPr lang="en-GB" sz="1400" dirty="0">
                          <a:effectLst/>
                        </a:rPr>
                        <a:t>SS</a:t>
                      </a:r>
                      <a:endParaRPr lang="en-GB" sz="1400" b="0" dirty="0">
                        <a:solidFill>
                          <a:schemeClr val="tx1"/>
                        </a:solidFill>
                        <a:effectLst/>
                        <a:latin typeface="Calibri"/>
                        <a:ea typeface="Calibri"/>
                        <a:cs typeface="Times New Roman"/>
                      </a:endParaRPr>
                    </a:p>
                  </a:txBody>
                  <a:tcPr marL="65611" marR="65611" marT="0" marB="0"/>
                </a:tc>
                <a:tc>
                  <a:txBody>
                    <a:bodyPr/>
                    <a:lstStyle/>
                    <a:p>
                      <a:pPr algn="ctr">
                        <a:lnSpc>
                          <a:spcPct val="150000"/>
                        </a:lnSpc>
                        <a:spcAft>
                          <a:spcPts val="600"/>
                        </a:spcAft>
                      </a:pPr>
                      <a:r>
                        <a:rPr lang="en-GB" sz="1400" dirty="0">
                          <a:effectLst/>
                        </a:rPr>
                        <a:t>0.19</a:t>
                      </a:r>
                      <a:endParaRPr lang="en-GB" sz="1400" b="0" dirty="0">
                        <a:solidFill>
                          <a:schemeClr val="tx1"/>
                        </a:solidFill>
                        <a:effectLst/>
                        <a:latin typeface="Calibri"/>
                        <a:ea typeface="Calibri"/>
                        <a:cs typeface="Times New Roman"/>
                      </a:endParaRPr>
                    </a:p>
                  </a:txBody>
                  <a:tcPr marL="65611" marR="65611" marT="0" marB="0"/>
                </a:tc>
                <a:tc>
                  <a:txBody>
                    <a:bodyPr/>
                    <a:lstStyle/>
                    <a:p>
                      <a:pPr algn="ctr">
                        <a:lnSpc>
                          <a:spcPct val="150000"/>
                        </a:lnSpc>
                        <a:spcAft>
                          <a:spcPts val="600"/>
                        </a:spcAft>
                      </a:pPr>
                      <a:r>
                        <a:rPr lang="en-GB" sz="1400" dirty="0">
                          <a:effectLst/>
                        </a:rPr>
                        <a:t>0.16</a:t>
                      </a:r>
                      <a:endParaRPr lang="en-GB" sz="1400" b="0" dirty="0">
                        <a:solidFill>
                          <a:schemeClr val="tx1"/>
                        </a:solidFill>
                        <a:effectLst/>
                        <a:latin typeface="Calibri"/>
                        <a:ea typeface="Calibri"/>
                        <a:cs typeface="Times New Roman"/>
                      </a:endParaRPr>
                    </a:p>
                  </a:txBody>
                  <a:tcPr marL="65611" marR="65611" marT="0" marB="0"/>
                </a:tc>
                <a:tc>
                  <a:txBody>
                    <a:bodyPr/>
                    <a:lstStyle/>
                    <a:p>
                      <a:pPr algn="ctr">
                        <a:lnSpc>
                          <a:spcPct val="150000"/>
                        </a:lnSpc>
                        <a:spcAft>
                          <a:spcPts val="600"/>
                        </a:spcAft>
                      </a:pPr>
                      <a:r>
                        <a:rPr lang="en-GB" sz="1400" dirty="0">
                          <a:effectLst/>
                        </a:rPr>
                        <a:t>Marginal</a:t>
                      </a:r>
                      <a:endParaRPr lang="en-GB" sz="1400" b="0" dirty="0">
                        <a:solidFill>
                          <a:schemeClr val="tx1"/>
                        </a:solidFill>
                        <a:effectLst/>
                        <a:latin typeface="Calibri"/>
                        <a:ea typeface="Calibri"/>
                        <a:cs typeface="Times New Roman"/>
                      </a:endParaRPr>
                    </a:p>
                  </a:txBody>
                  <a:tcPr marL="65611" marR="65611" marT="0" marB="0"/>
                </a:tc>
                <a:extLst>
                  <a:ext uri="{0D108BD9-81ED-4DB2-BD59-A6C34878D82A}">
                    <a16:rowId xmlns="" xmlns:a16="http://schemas.microsoft.com/office/drawing/2014/main" val="10007"/>
                  </a:ext>
                </a:extLst>
              </a:tr>
              <a:tr h="262445">
                <a:tc>
                  <a:txBody>
                    <a:bodyPr/>
                    <a:lstStyle/>
                    <a:p>
                      <a:pPr>
                        <a:lnSpc>
                          <a:spcPct val="150000"/>
                        </a:lnSpc>
                        <a:spcAft>
                          <a:spcPts val="600"/>
                        </a:spcAft>
                      </a:pPr>
                      <a:r>
                        <a:rPr lang="en-GB" sz="1400" dirty="0">
                          <a:effectLst/>
                        </a:rPr>
                        <a:t>PLS</a:t>
                      </a:r>
                      <a:endParaRPr lang="en-GB" sz="1400" b="0" dirty="0">
                        <a:solidFill>
                          <a:schemeClr val="tx1"/>
                        </a:solidFill>
                        <a:effectLst/>
                        <a:latin typeface="Calibri"/>
                        <a:ea typeface="Calibri"/>
                        <a:cs typeface="Times New Roman"/>
                      </a:endParaRPr>
                    </a:p>
                  </a:txBody>
                  <a:tcPr marL="65611" marR="65611" marT="0" marB="0"/>
                </a:tc>
                <a:tc>
                  <a:txBody>
                    <a:bodyPr/>
                    <a:lstStyle/>
                    <a:p>
                      <a:pPr algn="ctr">
                        <a:lnSpc>
                          <a:spcPct val="150000"/>
                        </a:lnSpc>
                        <a:spcAft>
                          <a:spcPts val="600"/>
                        </a:spcAft>
                      </a:pPr>
                      <a:r>
                        <a:rPr lang="en-GB" sz="1400" dirty="0">
                          <a:effectLst/>
                        </a:rPr>
                        <a:t>0.29</a:t>
                      </a:r>
                      <a:endParaRPr lang="en-GB" sz="1400" b="0" dirty="0">
                        <a:solidFill>
                          <a:schemeClr val="tx1"/>
                        </a:solidFill>
                        <a:effectLst/>
                        <a:latin typeface="Calibri"/>
                        <a:ea typeface="Calibri"/>
                        <a:cs typeface="Times New Roman"/>
                      </a:endParaRPr>
                    </a:p>
                  </a:txBody>
                  <a:tcPr marL="65611" marR="65611" marT="0" marB="0"/>
                </a:tc>
                <a:tc>
                  <a:txBody>
                    <a:bodyPr/>
                    <a:lstStyle/>
                    <a:p>
                      <a:pPr algn="ctr">
                        <a:lnSpc>
                          <a:spcPct val="150000"/>
                        </a:lnSpc>
                        <a:spcAft>
                          <a:spcPts val="600"/>
                        </a:spcAft>
                      </a:pPr>
                      <a:r>
                        <a:rPr lang="en-GB" sz="1400" dirty="0">
                          <a:effectLst/>
                        </a:rPr>
                        <a:t>0.02</a:t>
                      </a:r>
                      <a:endParaRPr lang="en-GB" sz="1400" b="0" dirty="0">
                        <a:solidFill>
                          <a:schemeClr val="tx1"/>
                        </a:solidFill>
                        <a:effectLst/>
                        <a:latin typeface="Calibri"/>
                        <a:ea typeface="Calibri"/>
                        <a:cs typeface="Times New Roman"/>
                      </a:endParaRPr>
                    </a:p>
                  </a:txBody>
                  <a:tcPr marL="65611" marR="65611" marT="0" marB="0"/>
                </a:tc>
                <a:tc>
                  <a:txBody>
                    <a:bodyPr/>
                    <a:lstStyle/>
                    <a:p>
                      <a:pPr algn="ctr">
                        <a:lnSpc>
                          <a:spcPct val="150000"/>
                        </a:lnSpc>
                        <a:spcAft>
                          <a:spcPts val="600"/>
                        </a:spcAft>
                      </a:pPr>
                      <a:r>
                        <a:rPr lang="en-GB" sz="1400" dirty="0">
                          <a:effectLst/>
                        </a:rPr>
                        <a:t>Highly</a:t>
                      </a:r>
                      <a:endParaRPr lang="en-GB" sz="1400" b="0" dirty="0">
                        <a:solidFill>
                          <a:schemeClr val="tx1"/>
                        </a:solidFill>
                        <a:effectLst/>
                        <a:latin typeface="Calibri"/>
                        <a:ea typeface="Calibri"/>
                        <a:cs typeface="Times New Roman"/>
                      </a:endParaRPr>
                    </a:p>
                  </a:txBody>
                  <a:tcPr marL="65611" marR="65611" marT="0" marB="0"/>
                </a:tc>
                <a:extLst>
                  <a:ext uri="{0D108BD9-81ED-4DB2-BD59-A6C34878D82A}">
                    <a16:rowId xmlns="" xmlns:a16="http://schemas.microsoft.com/office/drawing/2014/main" val="10008"/>
                  </a:ext>
                </a:extLst>
              </a:tr>
              <a:tr h="370582">
                <a:tc gridSpan="4">
                  <a:txBody>
                    <a:bodyPr/>
                    <a:lstStyle/>
                    <a:p>
                      <a:pPr>
                        <a:lnSpc>
                          <a:spcPct val="150000"/>
                        </a:lnSpc>
                        <a:spcAft>
                          <a:spcPts val="600"/>
                        </a:spcAft>
                      </a:pPr>
                      <a:r>
                        <a:rPr lang="en-GB" sz="1400" dirty="0">
                          <a:effectLst/>
                        </a:rPr>
                        <a:t>UAE  ITO level</a:t>
                      </a:r>
                      <a:endParaRPr lang="en-GB" sz="1400" b="0" dirty="0">
                        <a:solidFill>
                          <a:schemeClr val="tx1"/>
                        </a:solidFill>
                        <a:effectLst/>
                        <a:latin typeface="Calibri"/>
                        <a:ea typeface="Calibri"/>
                        <a:cs typeface="Times New Roman"/>
                      </a:endParaRPr>
                    </a:p>
                  </a:txBody>
                  <a:tcPr marL="65611" marR="65611"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9"/>
                  </a:ext>
                </a:extLst>
              </a:tr>
              <a:tr h="262445">
                <a:tc>
                  <a:txBody>
                    <a:bodyPr/>
                    <a:lstStyle/>
                    <a:p>
                      <a:pPr>
                        <a:lnSpc>
                          <a:spcPct val="150000"/>
                        </a:lnSpc>
                        <a:spcAft>
                          <a:spcPts val="600"/>
                        </a:spcAft>
                      </a:pPr>
                      <a:r>
                        <a:rPr lang="en-GB" sz="1400" dirty="0">
                          <a:effectLst/>
                        </a:rPr>
                        <a:t>OF</a:t>
                      </a:r>
                      <a:endParaRPr lang="en-GB" sz="1400" b="0" dirty="0">
                        <a:solidFill>
                          <a:schemeClr val="tx1"/>
                        </a:solidFill>
                        <a:effectLst/>
                        <a:latin typeface="Calibri"/>
                        <a:ea typeface="Calibri"/>
                        <a:cs typeface="Times New Roman"/>
                      </a:endParaRPr>
                    </a:p>
                  </a:txBody>
                  <a:tcPr marL="65611" marR="65611" marT="0" marB="0"/>
                </a:tc>
                <a:tc>
                  <a:txBody>
                    <a:bodyPr/>
                    <a:lstStyle/>
                    <a:p>
                      <a:pPr algn="ctr">
                        <a:lnSpc>
                          <a:spcPct val="150000"/>
                        </a:lnSpc>
                        <a:spcAft>
                          <a:spcPts val="600"/>
                        </a:spcAft>
                      </a:pPr>
                      <a:r>
                        <a:rPr lang="en-GB" sz="1400" dirty="0">
                          <a:effectLst/>
                        </a:rPr>
                        <a:t>0.16</a:t>
                      </a:r>
                      <a:endParaRPr lang="en-GB" sz="1400" b="0" dirty="0">
                        <a:solidFill>
                          <a:schemeClr val="tx1"/>
                        </a:solidFill>
                        <a:effectLst/>
                        <a:latin typeface="Calibri"/>
                        <a:ea typeface="Calibri"/>
                        <a:cs typeface="Times New Roman"/>
                      </a:endParaRPr>
                    </a:p>
                  </a:txBody>
                  <a:tcPr marL="65611" marR="65611" marT="0" marB="0"/>
                </a:tc>
                <a:tc>
                  <a:txBody>
                    <a:bodyPr/>
                    <a:lstStyle/>
                    <a:p>
                      <a:pPr algn="ctr">
                        <a:lnSpc>
                          <a:spcPct val="150000"/>
                        </a:lnSpc>
                        <a:spcAft>
                          <a:spcPts val="600"/>
                        </a:spcAft>
                      </a:pPr>
                      <a:r>
                        <a:rPr lang="en-GB" sz="1400" dirty="0">
                          <a:effectLst/>
                        </a:rPr>
                        <a:t>0.25</a:t>
                      </a:r>
                      <a:endParaRPr lang="en-GB" sz="1400" b="0" dirty="0">
                        <a:solidFill>
                          <a:schemeClr val="tx1"/>
                        </a:solidFill>
                        <a:effectLst/>
                        <a:latin typeface="Calibri"/>
                        <a:ea typeface="Calibri"/>
                        <a:cs typeface="Times New Roman"/>
                      </a:endParaRPr>
                    </a:p>
                  </a:txBody>
                  <a:tcPr marL="65611" marR="65611" marT="0" marB="0"/>
                </a:tc>
                <a:tc>
                  <a:txBody>
                    <a:bodyPr/>
                    <a:lstStyle/>
                    <a:p>
                      <a:pPr algn="ctr">
                        <a:lnSpc>
                          <a:spcPct val="150000"/>
                        </a:lnSpc>
                        <a:spcAft>
                          <a:spcPts val="600"/>
                        </a:spcAft>
                      </a:pPr>
                      <a:r>
                        <a:rPr lang="en-GB" sz="1400" dirty="0">
                          <a:effectLst/>
                        </a:rPr>
                        <a:t>Marginal</a:t>
                      </a:r>
                      <a:endParaRPr lang="en-GB" sz="1400" b="0" dirty="0">
                        <a:solidFill>
                          <a:schemeClr val="tx1"/>
                        </a:solidFill>
                        <a:effectLst/>
                        <a:latin typeface="Calibri"/>
                        <a:ea typeface="Calibri"/>
                        <a:cs typeface="Times New Roman"/>
                      </a:endParaRPr>
                    </a:p>
                  </a:txBody>
                  <a:tcPr marL="65611" marR="65611" marT="0" marB="0"/>
                </a:tc>
                <a:extLst>
                  <a:ext uri="{0D108BD9-81ED-4DB2-BD59-A6C34878D82A}">
                    <a16:rowId xmlns="" xmlns:a16="http://schemas.microsoft.com/office/drawing/2014/main" val="10010"/>
                  </a:ext>
                </a:extLst>
              </a:tr>
              <a:tr h="262445">
                <a:tc>
                  <a:txBody>
                    <a:bodyPr/>
                    <a:lstStyle/>
                    <a:p>
                      <a:pPr>
                        <a:lnSpc>
                          <a:spcPct val="150000"/>
                        </a:lnSpc>
                        <a:spcAft>
                          <a:spcPts val="600"/>
                        </a:spcAft>
                      </a:pPr>
                      <a:r>
                        <a:rPr lang="en-GB" sz="1400" dirty="0">
                          <a:effectLst/>
                        </a:rPr>
                        <a:t>SS</a:t>
                      </a:r>
                      <a:endParaRPr lang="en-GB" sz="1400" b="0" dirty="0">
                        <a:solidFill>
                          <a:schemeClr val="tx1"/>
                        </a:solidFill>
                        <a:effectLst/>
                        <a:latin typeface="Calibri"/>
                        <a:ea typeface="Calibri"/>
                        <a:cs typeface="Times New Roman"/>
                      </a:endParaRPr>
                    </a:p>
                  </a:txBody>
                  <a:tcPr marL="65611" marR="65611" marT="0" marB="0"/>
                </a:tc>
                <a:tc>
                  <a:txBody>
                    <a:bodyPr/>
                    <a:lstStyle/>
                    <a:p>
                      <a:pPr algn="ctr">
                        <a:lnSpc>
                          <a:spcPct val="150000"/>
                        </a:lnSpc>
                        <a:spcAft>
                          <a:spcPts val="600"/>
                        </a:spcAft>
                      </a:pPr>
                      <a:r>
                        <a:rPr lang="en-GB" sz="1400" dirty="0">
                          <a:effectLst/>
                        </a:rPr>
                        <a:t>0.04</a:t>
                      </a:r>
                      <a:endParaRPr lang="en-GB" sz="1400" b="0" dirty="0">
                        <a:solidFill>
                          <a:schemeClr val="tx1"/>
                        </a:solidFill>
                        <a:effectLst/>
                        <a:latin typeface="Calibri"/>
                        <a:ea typeface="Calibri"/>
                        <a:cs typeface="Times New Roman"/>
                      </a:endParaRPr>
                    </a:p>
                  </a:txBody>
                  <a:tcPr marL="65611" marR="65611" marT="0" marB="0"/>
                </a:tc>
                <a:tc>
                  <a:txBody>
                    <a:bodyPr/>
                    <a:lstStyle/>
                    <a:p>
                      <a:pPr algn="ctr">
                        <a:lnSpc>
                          <a:spcPct val="150000"/>
                        </a:lnSpc>
                        <a:spcAft>
                          <a:spcPts val="600"/>
                        </a:spcAft>
                      </a:pPr>
                      <a:r>
                        <a:rPr lang="en-GB" sz="1400" dirty="0">
                          <a:effectLst/>
                        </a:rPr>
                        <a:t>0.75</a:t>
                      </a:r>
                      <a:endParaRPr lang="en-GB" sz="1400" b="0" dirty="0">
                        <a:solidFill>
                          <a:schemeClr val="tx1"/>
                        </a:solidFill>
                        <a:effectLst/>
                        <a:latin typeface="Calibri"/>
                        <a:ea typeface="Calibri"/>
                        <a:cs typeface="Times New Roman"/>
                      </a:endParaRPr>
                    </a:p>
                  </a:txBody>
                  <a:tcPr marL="65611" marR="65611" marT="0" marB="0"/>
                </a:tc>
                <a:tc>
                  <a:txBody>
                    <a:bodyPr/>
                    <a:lstStyle/>
                    <a:p>
                      <a:pPr algn="ctr">
                        <a:lnSpc>
                          <a:spcPct val="150000"/>
                        </a:lnSpc>
                        <a:spcAft>
                          <a:spcPts val="600"/>
                        </a:spcAft>
                      </a:pPr>
                      <a:r>
                        <a:rPr lang="en-GB" sz="1400" dirty="0">
                          <a:effectLst/>
                        </a:rPr>
                        <a:t>Not significance</a:t>
                      </a:r>
                      <a:endParaRPr lang="en-GB" sz="1400" b="0" dirty="0">
                        <a:solidFill>
                          <a:schemeClr val="tx1"/>
                        </a:solidFill>
                        <a:effectLst/>
                        <a:latin typeface="Calibri"/>
                        <a:ea typeface="Calibri"/>
                        <a:cs typeface="Times New Roman"/>
                      </a:endParaRPr>
                    </a:p>
                  </a:txBody>
                  <a:tcPr marL="65611" marR="65611" marT="0" marB="0"/>
                </a:tc>
                <a:extLst>
                  <a:ext uri="{0D108BD9-81ED-4DB2-BD59-A6C34878D82A}">
                    <a16:rowId xmlns="" xmlns:a16="http://schemas.microsoft.com/office/drawing/2014/main" val="10011"/>
                  </a:ext>
                </a:extLst>
              </a:tr>
              <a:tr h="262445">
                <a:tc>
                  <a:txBody>
                    <a:bodyPr/>
                    <a:lstStyle/>
                    <a:p>
                      <a:pPr>
                        <a:lnSpc>
                          <a:spcPct val="150000"/>
                        </a:lnSpc>
                        <a:spcAft>
                          <a:spcPts val="600"/>
                        </a:spcAft>
                      </a:pPr>
                      <a:r>
                        <a:rPr lang="en-GB" sz="1400" dirty="0">
                          <a:effectLst/>
                        </a:rPr>
                        <a:t>PLS</a:t>
                      </a:r>
                      <a:endParaRPr lang="en-GB" sz="1400" b="0" dirty="0">
                        <a:solidFill>
                          <a:schemeClr val="tx1"/>
                        </a:solidFill>
                        <a:effectLst/>
                        <a:latin typeface="Calibri"/>
                        <a:ea typeface="Calibri"/>
                        <a:cs typeface="Times New Roman"/>
                      </a:endParaRPr>
                    </a:p>
                  </a:txBody>
                  <a:tcPr marL="65611" marR="65611" marT="0" marB="0"/>
                </a:tc>
                <a:tc>
                  <a:txBody>
                    <a:bodyPr/>
                    <a:lstStyle/>
                    <a:p>
                      <a:pPr algn="ctr">
                        <a:lnSpc>
                          <a:spcPct val="150000"/>
                        </a:lnSpc>
                        <a:spcAft>
                          <a:spcPts val="600"/>
                        </a:spcAft>
                      </a:pPr>
                      <a:r>
                        <a:rPr lang="en-GB" sz="1400" dirty="0">
                          <a:effectLst/>
                        </a:rPr>
                        <a:t>-0.09</a:t>
                      </a:r>
                      <a:endParaRPr lang="en-GB" sz="1400" b="0" dirty="0">
                        <a:solidFill>
                          <a:schemeClr val="tx1"/>
                        </a:solidFill>
                        <a:effectLst/>
                        <a:latin typeface="Calibri"/>
                        <a:ea typeface="Calibri"/>
                        <a:cs typeface="Times New Roman"/>
                      </a:endParaRPr>
                    </a:p>
                  </a:txBody>
                  <a:tcPr marL="65611" marR="65611" marT="0" marB="0"/>
                </a:tc>
                <a:tc>
                  <a:txBody>
                    <a:bodyPr/>
                    <a:lstStyle/>
                    <a:p>
                      <a:pPr algn="ctr">
                        <a:lnSpc>
                          <a:spcPct val="150000"/>
                        </a:lnSpc>
                        <a:spcAft>
                          <a:spcPts val="600"/>
                        </a:spcAft>
                      </a:pPr>
                      <a:r>
                        <a:rPr lang="en-GB" sz="1400" dirty="0">
                          <a:effectLst/>
                        </a:rPr>
                        <a:t>0.53</a:t>
                      </a:r>
                      <a:endParaRPr lang="en-GB" sz="1400" b="0" dirty="0">
                        <a:solidFill>
                          <a:schemeClr val="tx1"/>
                        </a:solidFill>
                        <a:effectLst/>
                        <a:latin typeface="Calibri"/>
                        <a:ea typeface="Calibri"/>
                        <a:cs typeface="Times New Roman"/>
                      </a:endParaRPr>
                    </a:p>
                  </a:txBody>
                  <a:tcPr marL="65611" marR="65611" marT="0" marB="0"/>
                </a:tc>
                <a:tc>
                  <a:txBody>
                    <a:bodyPr/>
                    <a:lstStyle/>
                    <a:p>
                      <a:pPr algn="ctr">
                        <a:lnSpc>
                          <a:spcPct val="150000"/>
                        </a:lnSpc>
                        <a:spcAft>
                          <a:spcPts val="600"/>
                        </a:spcAft>
                      </a:pPr>
                      <a:r>
                        <a:rPr lang="en-GB" sz="1400" dirty="0">
                          <a:effectLst/>
                        </a:rPr>
                        <a:t>Not significance</a:t>
                      </a:r>
                      <a:endParaRPr lang="en-GB" sz="1400" b="0" dirty="0">
                        <a:solidFill>
                          <a:schemeClr val="tx1"/>
                        </a:solidFill>
                        <a:effectLst/>
                        <a:latin typeface="Calibri"/>
                        <a:ea typeface="Calibri"/>
                        <a:cs typeface="Times New Roman"/>
                      </a:endParaRPr>
                    </a:p>
                  </a:txBody>
                  <a:tcPr marL="65611" marR="65611" marT="0" marB="0"/>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29672496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1129508"/>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Content Placeholder 2"/>
          <p:cNvSpPr txBox="1">
            <a:spLocks/>
          </p:cNvSpPr>
          <p:nvPr/>
        </p:nvSpPr>
        <p:spPr>
          <a:xfrm>
            <a:off x="290512" y="1418765"/>
            <a:ext cx="8562975" cy="46207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Clr>
                <a:srgbClr val="FFC000"/>
              </a:buClr>
              <a:buFont typeface="Arial" pitchFamily="34" charset="0"/>
              <a:buChar char="•"/>
            </a:pPr>
            <a:endParaRPr lang="en-US" sz="1800" dirty="0">
              <a:solidFill>
                <a:schemeClr val="bg2">
                  <a:lumMod val="10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198863809"/>
              </p:ext>
            </p:extLst>
          </p:nvPr>
        </p:nvGraphicFramePr>
        <p:xfrm>
          <a:off x="395536" y="1844824"/>
          <a:ext cx="7344816" cy="3185160"/>
        </p:xfrm>
        <a:graphic>
          <a:graphicData uri="http://schemas.openxmlformats.org/drawingml/2006/table">
            <a:tbl>
              <a:tblPr firstRow="1" firstCol="1" bandRow="1">
                <a:tableStyleId>{BC89EF96-8CEA-46FF-86C4-4CE0E7609802}</a:tableStyleId>
              </a:tblPr>
              <a:tblGrid>
                <a:gridCol w="1056896">
                  <a:extLst>
                    <a:ext uri="{9D8B030D-6E8A-4147-A177-3AD203B41FA5}">
                      <a16:colId xmlns="" xmlns:a16="http://schemas.microsoft.com/office/drawing/2014/main" val="20000"/>
                    </a:ext>
                  </a:extLst>
                </a:gridCol>
                <a:gridCol w="1299738">
                  <a:extLst>
                    <a:ext uri="{9D8B030D-6E8A-4147-A177-3AD203B41FA5}">
                      <a16:colId xmlns="" xmlns:a16="http://schemas.microsoft.com/office/drawing/2014/main" val="20001"/>
                    </a:ext>
                  </a:extLst>
                </a:gridCol>
                <a:gridCol w="1298211">
                  <a:extLst>
                    <a:ext uri="{9D8B030D-6E8A-4147-A177-3AD203B41FA5}">
                      <a16:colId xmlns="" xmlns:a16="http://schemas.microsoft.com/office/drawing/2014/main" val="20002"/>
                    </a:ext>
                  </a:extLst>
                </a:gridCol>
                <a:gridCol w="870564">
                  <a:extLst>
                    <a:ext uri="{9D8B030D-6E8A-4147-A177-3AD203B41FA5}">
                      <a16:colId xmlns="" xmlns:a16="http://schemas.microsoft.com/office/drawing/2014/main" val="20003"/>
                    </a:ext>
                  </a:extLst>
                </a:gridCol>
                <a:gridCol w="649869">
                  <a:extLst>
                    <a:ext uri="{9D8B030D-6E8A-4147-A177-3AD203B41FA5}">
                      <a16:colId xmlns="" xmlns:a16="http://schemas.microsoft.com/office/drawing/2014/main" val="20004"/>
                    </a:ext>
                  </a:extLst>
                </a:gridCol>
                <a:gridCol w="757544">
                  <a:extLst>
                    <a:ext uri="{9D8B030D-6E8A-4147-A177-3AD203B41FA5}">
                      <a16:colId xmlns="" xmlns:a16="http://schemas.microsoft.com/office/drawing/2014/main" val="20005"/>
                    </a:ext>
                  </a:extLst>
                </a:gridCol>
                <a:gridCol w="649105">
                  <a:extLst>
                    <a:ext uri="{9D8B030D-6E8A-4147-A177-3AD203B41FA5}">
                      <a16:colId xmlns="" xmlns:a16="http://schemas.microsoft.com/office/drawing/2014/main" val="20006"/>
                    </a:ext>
                  </a:extLst>
                </a:gridCol>
                <a:gridCol w="762889">
                  <a:extLst>
                    <a:ext uri="{9D8B030D-6E8A-4147-A177-3AD203B41FA5}">
                      <a16:colId xmlns="" xmlns:a16="http://schemas.microsoft.com/office/drawing/2014/main" val="20007"/>
                    </a:ext>
                  </a:extLst>
                </a:gridCol>
              </a:tblGrid>
              <a:tr h="0">
                <a:tc gridSpan="2">
                  <a:txBody>
                    <a:bodyPr/>
                    <a:lstStyle/>
                    <a:p>
                      <a:pPr marL="0" algn="l" defTabSz="914400" rtl="0" eaLnBrk="1" latinLnBrk="0" hangingPunct="1">
                        <a:lnSpc>
                          <a:spcPct val="150000"/>
                        </a:lnSpc>
                        <a:spcAft>
                          <a:spcPts val="600"/>
                        </a:spcAft>
                      </a:pPr>
                      <a:r>
                        <a:rPr lang="en-GB" sz="1400" kern="1200" dirty="0">
                          <a:effectLst/>
                        </a:rPr>
                        <a:t> </a:t>
                      </a:r>
                      <a:endParaRPr lang="en-GB" sz="1400" b="0" kern="1200" dirty="0">
                        <a:solidFill>
                          <a:schemeClr val="tx1"/>
                        </a:solidFill>
                        <a:effectLst/>
                        <a:latin typeface="+mn-lt"/>
                        <a:ea typeface="+mn-ea"/>
                        <a:cs typeface="+mn-cs"/>
                      </a:endParaRPr>
                    </a:p>
                  </a:txBody>
                  <a:tcPr marL="68580" marR="68580" marT="0" marB="0"/>
                </a:tc>
                <a:tc hMerge="1">
                  <a:txBody>
                    <a:bodyPr/>
                    <a:lstStyle/>
                    <a:p>
                      <a:endParaRPr lang="en-GB"/>
                    </a:p>
                  </a:txBody>
                  <a:tcPr/>
                </a:tc>
                <a:tc>
                  <a:txBody>
                    <a:bodyPr/>
                    <a:lstStyle/>
                    <a:p>
                      <a:pPr marL="0" algn="l" defTabSz="914400" rtl="0" eaLnBrk="1" latinLnBrk="0" hangingPunct="1">
                        <a:lnSpc>
                          <a:spcPct val="150000"/>
                        </a:lnSpc>
                        <a:spcAft>
                          <a:spcPts val="600"/>
                        </a:spcAft>
                      </a:pPr>
                      <a:r>
                        <a:rPr lang="en-GB" sz="1400" kern="1200" dirty="0">
                          <a:effectLst/>
                        </a:rPr>
                        <a:t>Predictor Variable </a:t>
                      </a:r>
                      <a:endParaRPr lang="en-GB" sz="1400" b="0" kern="1200" dirty="0">
                        <a:solidFill>
                          <a:schemeClr val="tx1"/>
                        </a:solidFill>
                        <a:effectLst/>
                        <a:latin typeface="+mn-lt"/>
                        <a:ea typeface="+mn-ea"/>
                        <a:cs typeface="+mn-cs"/>
                      </a:endParaRPr>
                    </a:p>
                  </a:txBody>
                  <a:tcPr marL="68580" marR="68580" marT="0" marB="0"/>
                </a:tc>
                <a:tc gridSpan="5">
                  <a:txBody>
                    <a:bodyPr/>
                    <a:lstStyle/>
                    <a:p>
                      <a:pPr marL="0" algn="l" defTabSz="914400" rtl="0" eaLnBrk="1" latinLnBrk="0" hangingPunct="1">
                        <a:lnSpc>
                          <a:spcPct val="150000"/>
                        </a:lnSpc>
                        <a:spcAft>
                          <a:spcPts val="600"/>
                        </a:spcAft>
                      </a:pPr>
                      <a:r>
                        <a:rPr lang="en-GB" sz="1400" kern="1200" dirty="0">
                          <a:effectLst/>
                        </a:rPr>
                        <a:t>Outcome variables </a:t>
                      </a:r>
                      <a:endParaRPr lang="en-GB" sz="1400" b="0" kern="1200" dirty="0">
                        <a:solidFill>
                          <a:schemeClr val="tx1"/>
                        </a:solidFill>
                        <a:effectLst/>
                        <a:latin typeface="+mn-lt"/>
                        <a:ea typeface="+mn-ea"/>
                        <a:cs typeface="+mn-cs"/>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0"/>
                  </a:ext>
                </a:extLst>
              </a:tr>
              <a:tr h="0">
                <a:tc gridSpan="2">
                  <a:txBody>
                    <a:bodyPr/>
                    <a:lstStyle/>
                    <a:p>
                      <a:pPr marL="0" algn="l" defTabSz="914400" rtl="0" eaLnBrk="1" latinLnBrk="0" hangingPunct="1">
                        <a:lnSpc>
                          <a:spcPct val="150000"/>
                        </a:lnSpc>
                        <a:spcAft>
                          <a:spcPts val="600"/>
                        </a:spcAft>
                      </a:pPr>
                      <a:r>
                        <a:rPr lang="en-GB" sz="1400" kern="1200" dirty="0">
                          <a:effectLst/>
                        </a:rPr>
                        <a:t> </a:t>
                      </a:r>
                      <a:endParaRPr lang="en-GB" sz="1400" b="0" kern="1200" dirty="0">
                        <a:solidFill>
                          <a:schemeClr val="tx1"/>
                        </a:solidFill>
                        <a:effectLst/>
                        <a:latin typeface="+mn-lt"/>
                        <a:ea typeface="+mn-ea"/>
                        <a:cs typeface="+mn-cs"/>
                      </a:endParaRPr>
                    </a:p>
                  </a:txBody>
                  <a:tcPr marL="68580" marR="68580" marT="0" marB="0"/>
                </a:tc>
                <a:tc hMerge="1">
                  <a:txBody>
                    <a:bodyPr/>
                    <a:lstStyle/>
                    <a:p>
                      <a:endParaRPr lang="en-GB"/>
                    </a:p>
                  </a:txBody>
                  <a:tcPr/>
                </a:tc>
                <a:tc>
                  <a:txBody>
                    <a:bodyPr/>
                    <a:lstStyle/>
                    <a:p>
                      <a:pPr marL="0" algn="l" defTabSz="914400" rtl="0" eaLnBrk="1" latinLnBrk="0" hangingPunct="1">
                        <a:lnSpc>
                          <a:spcPct val="150000"/>
                        </a:lnSpc>
                        <a:spcAft>
                          <a:spcPts val="600"/>
                        </a:spcAft>
                      </a:pPr>
                      <a:r>
                        <a:rPr lang="en-GB" sz="1400" kern="1200" dirty="0">
                          <a:effectLst/>
                        </a:rPr>
                        <a:t>Felt Obligation </a:t>
                      </a:r>
                      <a:endParaRPr lang="en-GB" sz="14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spcAft>
                          <a:spcPts val="600"/>
                        </a:spcAft>
                      </a:pPr>
                      <a:r>
                        <a:rPr lang="en-GB" sz="1400" kern="1200" dirty="0">
                          <a:effectLst/>
                        </a:rPr>
                        <a:t>JS</a:t>
                      </a:r>
                      <a:endParaRPr lang="en-GB" sz="14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spcAft>
                          <a:spcPts val="600"/>
                        </a:spcAft>
                      </a:pPr>
                      <a:r>
                        <a:rPr lang="en-GB" sz="1400" kern="1200" dirty="0">
                          <a:effectLst/>
                        </a:rPr>
                        <a:t>IRP</a:t>
                      </a:r>
                      <a:endParaRPr lang="en-GB" sz="14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spcAft>
                          <a:spcPts val="600"/>
                        </a:spcAft>
                      </a:pPr>
                      <a:r>
                        <a:rPr lang="en-GB" sz="1400" kern="1200" dirty="0">
                          <a:effectLst/>
                        </a:rPr>
                        <a:t>OCB</a:t>
                      </a:r>
                      <a:endParaRPr lang="en-GB" sz="14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spcAft>
                          <a:spcPts val="600"/>
                        </a:spcAft>
                      </a:pPr>
                      <a:r>
                        <a:rPr lang="en-GB" sz="1400" kern="1200" dirty="0">
                          <a:effectLst/>
                        </a:rPr>
                        <a:t>PM</a:t>
                      </a:r>
                      <a:endParaRPr lang="en-GB" sz="14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spcAft>
                          <a:spcPts val="600"/>
                        </a:spcAft>
                      </a:pPr>
                      <a:r>
                        <a:rPr lang="en-GB" sz="1400" kern="1200" dirty="0">
                          <a:effectLst/>
                        </a:rPr>
                        <a:t>TOI</a:t>
                      </a:r>
                      <a:endParaRPr lang="en-GB" sz="1400" b="0" kern="1200" dirty="0">
                        <a:solidFill>
                          <a:schemeClr val="tx1"/>
                        </a:solidFill>
                        <a:effectLst/>
                        <a:latin typeface="+mn-lt"/>
                        <a:ea typeface="+mn-ea"/>
                        <a:cs typeface="+mn-cs"/>
                      </a:endParaRPr>
                    </a:p>
                  </a:txBody>
                  <a:tcPr marL="68580" marR="68580" marT="0" marB="0"/>
                </a:tc>
                <a:extLst>
                  <a:ext uri="{0D108BD9-81ED-4DB2-BD59-A6C34878D82A}">
                    <a16:rowId xmlns="" xmlns:a16="http://schemas.microsoft.com/office/drawing/2014/main" val="10001"/>
                  </a:ext>
                </a:extLst>
              </a:tr>
              <a:tr h="0">
                <a:tc>
                  <a:txBody>
                    <a:bodyPr/>
                    <a:lstStyle/>
                    <a:p>
                      <a:pPr marL="0" algn="l" defTabSz="914400" rtl="0" eaLnBrk="1" latinLnBrk="0" hangingPunct="1">
                        <a:lnSpc>
                          <a:spcPct val="150000"/>
                        </a:lnSpc>
                        <a:spcAft>
                          <a:spcPts val="600"/>
                        </a:spcAft>
                      </a:pPr>
                      <a:r>
                        <a:rPr lang="en-GB" sz="1400" kern="1200" dirty="0">
                          <a:effectLst/>
                        </a:rPr>
                        <a:t> </a:t>
                      </a:r>
                      <a:endParaRPr lang="en-GB" sz="14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spcAft>
                          <a:spcPts val="600"/>
                        </a:spcAft>
                      </a:pPr>
                      <a:r>
                        <a:rPr lang="en-GB" sz="1400" kern="1200" dirty="0">
                          <a:effectLst/>
                        </a:rPr>
                        <a:t>Variable</a:t>
                      </a:r>
                      <a:endParaRPr lang="en-GB" sz="14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spcAft>
                          <a:spcPts val="600"/>
                        </a:spcAft>
                      </a:pPr>
                      <a:r>
                        <a:rPr lang="en-GB" sz="1400" kern="1200" dirty="0">
                          <a:effectLst/>
                        </a:rPr>
                        <a:t>β </a:t>
                      </a:r>
                      <a:endParaRPr lang="en-GB" sz="14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spcAft>
                          <a:spcPts val="600"/>
                        </a:spcAft>
                      </a:pPr>
                      <a:r>
                        <a:rPr lang="en-GB" sz="1400" kern="1200" dirty="0">
                          <a:effectLst/>
                        </a:rPr>
                        <a:t>β </a:t>
                      </a:r>
                      <a:endParaRPr lang="en-GB" sz="14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spcAft>
                          <a:spcPts val="600"/>
                        </a:spcAft>
                      </a:pPr>
                      <a:r>
                        <a:rPr lang="en-GB" sz="1400" kern="1200" dirty="0">
                          <a:effectLst/>
                        </a:rPr>
                        <a:t>β </a:t>
                      </a:r>
                      <a:endParaRPr lang="en-GB" sz="14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spcAft>
                          <a:spcPts val="600"/>
                        </a:spcAft>
                      </a:pPr>
                      <a:r>
                        <a:rPr lang="en-GB" sz="1400" kern="1200" dirty="0">
                          <a:effectLst/>
                        </a:rPr>
                        <a:t>β </a:t>
                      </a:r>
                      <a:endParaRPr lang="en-GB" sz="14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spcAft>
                          <a:spcPts val="600"/>
                        </a:spcAft>
                      </a:pPr>
                      <a:r>
                        <a:rPr lang="en-GB" sz="1400" kern="1200" dirty="0">
                          <a:effectLst/>
                        </a:rPr>
                        <a:t>β </a:t>
                      </a:r>
                      <a:endParaRPr lang="en-GB" sz="14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spcAft>
                          <a:spcPts val="600"/>
                        </a:spcAft>
                      </a:pPr>
                      <a:r>
                        <a:rPr lang="en-GB" sz="1400" kern="1200" dirty="0">
                          <a:effectLst/>
                        </a:rPr>
                        <a:t>β </a:t>
                      </a:r>
                      <a:endParaRPr lang="en-GB" sz="1400" b="0" kern="1200" dirty="0">
                        <a:solidFill>
                          <a:schemeClr val="tx1"/>
                        </a:solidFill>
                        <a:effectLst/>
                        <a:latin typeface="+mn-lt"/>
                        <a:ea typeface="+mn-ea"/>
                        <a:cs typeface="+mn-cs"/>
                      </a:endParaRPr>
                    </a:p>
                  </a:txBody>
                  <a:tcPr marL="68580" marR="68580" marT="0" marB="0"/>
                </a:tc>
                <a:extLst>
                  <a:ext uri="{0D108BD9-81ED-4DB2-BD59-A6C34878D82A}">
                    <a16:rowId xmlns="" xmlns:a16="http://schemas.microsoft.com/office/drawing/2014/main" val="10002"/>
                  </a:ext>
                </a:extLst>
              </a:tr>
              <a:tr h="1364615">
                <a:tc>
                  <a:txBody>
                    <a:bodyPr/>
                    <a:lstStyle/>
                    <a:p>
                      <a:pPr marL="0" algn="l" defTabSz="914400" rtl="0" eaLnBrk="1" latinLnBrk="0" hangingPunct="1">
                        <a:lnSpc>
                          <a:spcPct val="150000"/>
                        </a:lnSpc>
                        <a:spcAft>
                          <a:spcPts val="600"/>
                        </a:spcAft>
                      </a:pPr>
                      <a:r>
                        <a:rPr lang="en-GB" sz="1400" kern="1200" dirty="0">
                          <a:effectLst/>
                        </a:rPr>
                        <a:t>Global </a:t>
                      </a:r>
                    </a:p>
                    <a:p>
                      <a:pPr marL="0" algn="l" defTabSz="914400" rtl="0" eaLnBrk="1" latinLnBrk="0" hangingPunct="1">
                        <a:lnSpc>
                          <a:spcPct val="150000"/>
                        </a:lnSpc>
                        <a:spcAft>
                          <a:spcPts val="600"/>
                        </a:spcAft>
                      </a:pPr>
                      <a:r>
                        <a:rPr lang="en-GB" sz="1400" kern="1200" dirty="0">
                          <a:effectLst/>
                        </a:rPr>
                        <a:t> </a:t>
                      </a:r>
                    </a:p>
                    <a:p>
                      <a:pPr marL="0" algn="l" defTabSz="914400" rtl="0" eaLnBrk="1" latinLnBrk="0" hangingPunct="1">
                        <a:lnSpc>
                          <a:spcPct val="150000"/>
                        </a:lnSpc>
                        <a:spcAft>
                          <a:spcPts val="600"/>
                        </a:spcAft>
                      </a:pPr>
                      <a:r>
                        <a:rPr lang="en-GB" sz="1400" kern="1200" dirty="0">
                          <a:effectLst/>
                        </a:rPr>
                        <a:t>SL </a:t>
                      </a:r>
                    </a:p>
                    <a:p>
                      <a:pPr marL="0" algn="l" defTabSz="914400" rtl="0" eaLnBrk="1" latinLnBrk="0" hangingPunct="1">
                        <a:lnSpc>
                          <a:spcPct val="150000"/>
                        </a:lnSpc>
                        <a:spcAft>
                          <a:spcPts val="600"/>
                        </a:spcAft>
                      </a:pPr>
                      <a:r>
                        <a:rPr lang="en-GB" sz="1400" kern="1200" dirty="0">
                          <a:effectLst/>
                        </a:rPr>
                        <a:t> </a:t>
                      </a:r>
                    </a:p>
                    <a:p>
                      <a:pPr marL="0" algn="l" defTabSz="914400" rtl="0" eaLnBrk="1" latinLnBrk="0" hangingPunct="1">
                        <a:lnSpc>
                          <a:spcPct val="150000"/>
                        </a:lnSpc>
                        <a:spcAft>
                          <a:spcPts val="600"/>
                        </a:spcAft>
                      </a:pPr>
                      <a:r>
                        <a:rPr lang="en-GB" sz="1400" kern="1200" dirty="0">
                          <a:effectLst/>
                        </a:rPr>
                        <a:t>UAE </a:t>
                      </a:r>
                      <a:endParaRPr lang="en-GB" sz="14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spcAft>
                          <a:spcPts val="600"/>
                        </a:spcAft>
                      </a:pPr>
                      <a:r>
                        <a:rPr lang="en-GB" sz="1400" kern="1200" dirty="0">
                          <a:effectLst/>
                        </a:rPr>
                        <a:t>POS </a:t>
                      </a:r>
                    </a:p>
                    <a:p>
                      <a:pPr marL="0" algn="l" defTabSz="914400" rtl="0" eaLnBrk="1" latinLnBrk="0" hangingPunct="1">
                        <a:lnSpc>
                          <a:spcPct val="150000"/>
                        </a:lnSpc>
                        <a:spcAft>
                          <a:spcPts val="600"/>
                        </a:spcAft>
                      </a:pPr>
                      <a:r>
                        <a:rPr lang="en-GB" sz="1400" kern="1200" dirty="0">
                          <a:effectLst/>
                        </a:rPr>
                        <a:t> </a:t>
                      </a:r>
                    </a:p>
                    <a:p>
                      <a:pPr marL="0" algn="l" defTabSz="914400" rtl="0" eaLnBrk="1" latinLnBrk="0" hangingPunct="1">
                        <a:lnSpc>
                          <a:spcPct val="150000"/>
                        </a:lnSpc>
                        <a:spcAft>
                          <a:spcPts val="600"/>
                        </a:spcAft>
                      </a:pPr>
                      <a:r>
                        <a:rPr lang="en-GB" sz="1400" kern="1200" dirty="0">
                          <a:effectLst/>
                        </a:rPr>
                        <a:t>POS</a:t>
                      </a:r>
                    </a:p>
                    <a:p>
                      <a:pPr marL="0" algn="l" defTabSz="914400" rtl="0" eaLnBrk="1" latinLnBrk="0" hangingPunct="1">
                        <a:lnSpc>
                          <a:spcPct val="150000"/>
                        </a:lnSpc>
                        <a:spcAft>
                          <a:spcPts val="600"/>
                        </a:spcAft>
                      </a:pPr>
                      <a:r>
                        <a:rPr lang="en-GB" sz="1400" kern="1200" dirty="0">
                          <a:effectLst/>
                        </a:rPr>
                        <a:t> </a:t>
                      </a:r>
                    </a:p>
                    <a:p>
                      <a:pPr marL="0" algn="l" defTabSz="914400" rtl="0" eaLnBrk="1" latinLnBrk="0" hangingPunct="1">
                        <a:lnSpc>
                          <a:spcPct val="150000"/>
                        </a:lnSpc>
                        <a:spcAft>
                          <a:spcPts val="600"/>
                        </a:spcAft>
                      </a:pPr>
                      <a:r>
                        <a:rPr lang="en-GB" sz="1400" kern="1200" dirty="0">
                          <a:effectLst/>
                        </a:rPr>
                        <a:t>POS</a:t>
                      </a:r>
                      <a:endParaRPr lang="en-GB" sz="14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spcAft>
                          <a:spcPts val="600"/>
                        </a:spcAft>
                      </a:pPr>
                      <a:r>
                        <a:rPr lang="en-GB" sz="1400" kern="1200" dirty="0">
                          <a:effectLst/>
                        </a:rPr>
                        <a:t>0.23</a:t>
                      </a:r>
                    </a:p>
                    <a:p>
                      <a:pPr marL="0" algn="l" defTabSz="914400" rtl="0" eaLnBrk="1" latinLnBrk="0" hangingPunct="1">
                        <a:lnSpc>
                          <a:spcPct val="150000"/>
                        </a:lnSpc>
                        <a:spcAft>
                          <a:spcPts val="600"/>
                        </a:spcAft>
                      </a:pPr>
                      <a:r>
                        <a:rPr lang="en-GB" sz="1400" kern="1200" dirty="0">
                          <a:effectLst/>
                        </a:rPr>
                        <a:t> </a:t>
                      </a:r>
                    </a:p>
                    <a:p>
                      <a:pPr marL="0" algn="l" defTabSz="914400" rtl="0" eaLnBrk="1" latinLnBrk="0" hangingPunct="1">
                        <a:lnSpc>
                          <a:spcPct val="150000"/>
                        </a:lnSpc>
                        <a:spcAft>
                          <a:spcPts val="600"/>
                        </a:spcAft>
                      </a:pPr>
                      <a:r>
                        <a:rPr lang="en-GB" sz="1400" kern="1200" dirty="0">
                          <a:effectLst/>
                        </a:rPr>
                        <a:t>0.13</a:t>
                      </a:r>
                    </a:p>
                    <a:p>
                      <a:pPr marL="0" algn="l" defTabSz="914400" rtl="0" eaLnBrk="1" latinLnBrk="0" hangingPunct="1">
                        <a:lnSpc>
                          <a:spcPct val="150000"/>
                        </a:lnSpc>
                        <a:spcAft>
                          <a:spcPts val="600"/>
                        </a:spcAft>
                      </a:pPr>
                      <a:r>
                        <a:rPr lang="en-GB" sz="1400" kern="1200" dirty="0">
                          <a:effectLst/>
                        </a:rPr>
                        <a:t> </a:t>
                      </a:r>
                    </a:p>
                    <a:p>
                      <a:pPr marL="0" algn="l" defTabSz="914400" rtl="0" eaLnBrk="1" latinLnBrk="0" hangingPunct="1">
                        <a:lnSpc>
                          <a:spcPct val="150000"/>
                        </a:lnSpc>
                        <a:spcAft>
                          <a:spcPts val="600"/>
                        </a:spcAft>
                      </a:pPr>
                      <a:r>
                        <a:rPr lang="en-GB" sz="1400" kern="1200" dirty="0">
                          <a:effectLst/>
                        </a:rPr>
                        <a:t>0.47</a:t>
                      </a:r>
                      <a:endParaRPr lang="en-GB" sz="14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spcAft>
                          <a:spcPts val="600"/>
                        </a:spcAft>
                      </a:pPr>
                      <a:r>
                        <a:rPr lang="en-GB" sz="1400" kern="1200" dirty="0">
                          <a:effectLst/>
                        </a:rPr>
                        <a:t>0.22</a:t>
                      </a:r>
                    </a:p>
                    <a:p>
                      <a:pPr marL="0" algn="l" defTabSz="914400" rtl="0" eaLnBrk="1" latinLnBrk="0" hangingPunct="1">
                        <a:lnSpc>
                          <a:spcPct val="150000"/>
                        </a:lnSpc>
                        <a:spcAft>
                          <a:spcPts val="600"/>
                        </a:spcAft>
                      </a:pPr>
                      <a:r>
                        <a:rPr lang="en-GB" sz="1400" kern="1200" dirty="0">
                          <a:effectLst/>
                        </a:rPr>
                        <a:t> </a:t>
                      </a:r>
                    </a:p>
                    <a:p>
                      <a:pPr marL="0" algn="l" defTabSz="914400" rtl="0" eaLnBrk="1" latinLnBrk="0" hangingPunct="1">
                        <a:lnSpc>
                          <a:spcPct val="150000"/>
                        </a:lnSpc>
                        <a:spcAft>
                          <a:spcPts val="600"/>
                        </a:spcAft>
                      </a:pPr>
                      <a:r>
                        <a:rPr lang="en-GB" sz="1400" kern="1200" dirty="0">
                          <a:effectLst/>
                        </a:rPr>
                        <a:t>0.25</a:t>
                      </a:r>
                    </a:p>
                    <a:p>
                      <a:pPr marL="0" algn="l" defTabSz="914400" rtl="0" eaLnBrk="1" latinLnBrk="0" hangingPunct="1">
                        <a:lnSpc>
                          <a:spcPct val="150000"/>
                        </a:lnSpc>
                        <a:spcAft>
                          <a:spcPts val="600"/>
                        </a:spcAft>
                      </a:pPr>
                      <a:r>
                        <a:rPr lang="en-GB" sz="1400" kern="1200" dirty="0">
                          <a:effectLst/>
                        </a:rPr>
                        <a:t> </a:t>
                      </a:r>
                    </a:p>
                    <a:p>
                      <a:pPr marL="0" algn="l" defTabSz="914400" rtl="0" eaLnBrk="1" latinLnBrk="0" hangingPunct="1">
                        <a:lnSpc>
                          <a:spcPct val="150000"/>
                        </a:lnSpc>
                        <a:spcAft>
                          <a:spcPts val="600"/>
                        </a:spcAft>
                      </a:pPr>
                      <a:r>
                        <a:rPr lang="en-GB" sz="1400" kern="1200" dirty="0">
                          <a:effectLst/>
                        </a:rPr>
                        <a:t> 0.18</a:t>
                      </a:r>
                      <a:endParaRPr lang="en-GB" sz="14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spcAft>
                          <a:spcPts val="600"/>
                        </a:spcAft>
                      </a:pPr>
                      <a:r>
                        <a:rPr lang="en-GB" sz="1400" kern="1200" dirty="0">
                          <a:effectLst/>
                        </a:rPr>
                        <a:t>0.12</a:t>
                      </a:r>
                    </a:p>
                    <a:p>
                      <a:pPr marL="0" algn="l" defTabSz="914400" rtl="0" eaLnBrk="1" latinLnBrk="0" hangingPunct="1">
                        <a:lnSpc>
                          <a:spcPct val="150000"/>
                        </a:lnSpc>
                        <a:spcAft>
                          <a:spcPts val="600"/>
                        </a:spcAft>
                      </a:pPr>
                      <a:r>
                        <a:rPr lang="en-GB" sz="1400" kern="1200" dirty="0">
                          <a:effectLst/>
                        </a:rPr>
                        <a:t> </a:t>
                      </a:r>
                    </a:p>
                    <a:p>
                      <a:pPr marL="0" algn="l" defTabSz="914400" rtl="0" eaLnBrk="1" latinLnBrk="0" hangingPunct="1">
                        <a:lnSpc>
                          <a:spcPct val="150000"/>
                        </a:lnSpc>
                        <a:spcAft>
                          <a:spcPts val="600"/>
                        </a:spcAft>
                      </a:pPr>
                      <a:r>
                        <a:rPr lang="en-GB" sz="1400" kern="1200" dirty="0">
                          <a:effectLst/>
                        </a:rPr>
                        <a:t>0.31</a:t>
                      </a:r>
                    </a:p>
                    <a:p>
                      <a:pPr marL="0" algn="l" defTabSz="914400" rtl="0" eaLnBrk="1" latinLnBrk="0" hangingPunct="1">
                        <a:lnSpc>
                          <a:spcPct val="150000"/>
                        </a:lnSpc>
                        <a:spcAft>
                          <a:spcPts val="600"/>
                        </a:spcAft>
                      </a:pPr>
                      <a:r>
                        <a:rPr lang="en-GB" sz="1400" kern="1200" dirty="0">
                          <a:effectLst/>
                        </a:rPr>
                        <a:t> </a:t>
                      </a:r>
                    </a:p>
                    <a:p>
                      <a:pPr marL="0" algn="l" defTabSz="914400" rtl="0" eaLnBrk="1" latinLnBrk="0" hangingPunct="1">
                        <a:lnSpc>
                          <a:spcPct val="150000"/>
                        </a:lnSpc>
                        <a:spcAft>
                          <a:spcPts val="600"/>
                        </a:spcAft>
                      </a:pPr>
                      <a:r>
                        <a:rPr lang="en-GB" sz="1400" kern="1200" dirty="0">
                          <a:effectLst/>
                        </a:rPr>
                        <a:t>0.08</a:t>
                      </a:r>
                      <a:endParaRPr lang="en-GB" sz="14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spcAft>
                          <a:spcPts val="600"/>
                        </a:spcAft>
                      </a:pPr>
                      <a:r>
                        <a:rPr lang="en-GB" sz="1400" kern="1200" dirty="0">
                          <a:effectLst/>
                        </a:rPr>
                        <a:t>0.27</a:t>
                      </a:r>
                    </a:p>
                    <a:p>
                      <a:pPr marL="0" algn="l" defTabSz="914400" rtl="0" eaLnBrk="1" latinLnBrk="0" hangingPunct="1">
                        <a:lnSpc>
                          <a:spcPct val="150000"/>
                        </a:lnSpc>
                        <a:spcAft>
                          <a:spcPts val="600"/>
                        </a:spcAft>
                      </a:pPr>
                      <a:r>
                        <a:rPr lang="en-GB" sz="1400" kern="1200" dirty="0">
                          <a:effectLst/>
                        </a:rPr>
                        <a:t> </a:t>
                      </a:r>
                    </a:p>
                    <a:p>
                      <a:pPr marL="0" algn="l" defTabSz="914400" rtl="0" eaLnBrk="1" latinLnBrk="0" hangingPunct="1">
                        <a:lnSpc>
                          <a:spcPct val="150000"/>
                        </a:lnSpc>
                        <a:spcAft>
                          <a:spcPts val="600"/>
                        </a:spcAft>
                      </a:pPr>
                      <a:r>
                        <a:rPr lang="en-GB" sz="1400" kern="1200" dirty="0">
                          <a:effectLst/>
                        </a:rPr>
                        <a:t>0.43</a:t>
                      </a:r>
                    </a:p>
                    <a:p>
                      <a:pPr marL="0" algn="l" defTabSz="914400" rtl="0" eaLnBrk="1" latinLnBrk="0" hangingPunct="1">
                        <a:lnSpc>
                          <a:spcPct val="150000"/>
                        </a:lnSpc>
                        <a:spcAft>
                          <a:spcPts val="600"/>
                        </a:spcAft>
                      </a:pPr>
                      <a:r>
                        <a:rPr lang="en-GB" sz="1400" kern="1200" dirty="0">
                          <a:effectLst/>
                        </a:rPr>
                        <a:t> </a:t>
                      </a:r>
                    </a:p>
                    <a:p>
                      <a:pPr marL="0" algn="l" defTabSz="914400" rtl="0" eaLnBrk="1" latinLnBrk="0" hangingPunct="1">
                        <a:lnSpc>
                          <a:spcPct val="150000"/>
                        </a:lnSpc>
                        <a:spcAft>
                          <a:spcPts val="600"/>
                        </a:spcAft>
                      </a:pPr>
                      <a:r>
                        <a:rPr lang="en-GB" sz="1400" kern="1200" dirty="0">
                          <a:effectLst/>
                        </a:rPr>
                        <a:t>0.03</a:t>
                      </a:r>
                      <a:endParaRPr lang="en-GB" sz="14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spcAft>
                          <a:spcPts val="600"/>
                        </a:spcAft>
                      </a:pPr>
                      <a:r>
                        <a:rPr lang="en-GB" sz="1400" kern="1200" dirty="0">
                          <a:effectLst/>
                        </a:rPr>
                        <a:t>0.26</a:t>
                      </a:r>
                    </a:p>
                    <a:p>
                      <a:pPr marL="0" algn="l" defTabSz="914400" rtl="0" eaLnBrk="1" latinLnBrk="0" hangingPunct="1">
                        <a:lnSpc>
                          <a:spcPct val="150000"/>
                        </a:lnSpc>
                        <a:spcAft>
                          <a:spcPts val="600"/>
                        </a:spcAft>
                      </a:pPr>
                      <a:r>
                        <a:rPr lang="en-GB" sz="1400" kern="1200" dirty="0">
                          <a:effectLst/>
                        </a:rPr>
                        <a:t> </a:t>
                      </a:r>
                    </a:p>
                    <a:p>
                      <a:pPr marL="0" algn="l" defTabSz="914400" rtl="0" eaLnBrk="1" latinLnBrk="0" hangingPunct="1">
                        <a:lnSpc>
                          <a:spcPct val="150000"/>
                        </a:lnSpc>
                        <a:spcAft>
                          <a:spcPts val="600"/>
                        </a:spcAft>
                      </a:pPr>
                      <a:r>
                        <a:rPr lang="en-GB" sz="1400" kern="1200" dirty="0">
                          <a:effectLst/>
                        </a:rPr>
                        <a:t>0.46</a:t>
                      </a:r>
                    </a:p>
                    <a:p>
                      <a:pPr marL="0" algn="l" defTabSz="914400" rtl="0" eaLnBrk="1" latinLnBrk="0" hangingPunct="1">
                        <a:lnSpc>
                          <a:spcPct val="150000"/>
                        </a:lnSpc>
                        <a:spcAft>
                          <a:spcPts val="600"/>
                        </a:spcAft>
                      </a:pPr>
                      <a:r>
                        <a:rPr lang="en-GB" sz="1400" kern="1200" dirty="0">
                          <a:effectLst/>
                        </a:rPr>
                        <a:t> </a:t>
                      </a:r>
                    </a:p>
                    <a:p>
                      <a:pPr marL="0" algn="l" defTabSz="914400" rtl="0" eaLnBrk="1" latinLnBrk="0" hangingPunct="1">
                        <a:lnSpc>
                          <a:spcPct val="150000"/>
                        </a:lnSpc>
                        <a:spcAft>
                          <a:spcPts val="600"/>
                        </a:spcAft>
                      </a:pPr>
                      <a:r>
                        <a:rPr lang="en-GB" sz="1400" kern="1200" dirty="0">
                          <a:effectLst/>
                        </a:rPr>
                        <a:t>0.63</a:t>
                      </a:r>
                      <a:endParaRPr lang="en-GB" sz="14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spcAft>
                          <a:spcPts val="600"/>
                        </a:spcAft>
                      </a:pPr>
                      <a:r>
                        <a:rPr lang="en-GB" sz="1400" kern="1200" dirty="0">
                          <a:effectLst/>
                        </a:rPr>
                        <a:t>- 0.19</a:t>
                      </a:r>
                    </a:p>
                    <a:p>
                      <a:pPr marL="0" algn="l" defTabSz="914400" rtl="0" eaLnBrk="1" latinLnBrk="0" hangingPunct="1">
                        <a:lnSpc>
                          <a:spcPct val="150000"/>
                        </a:lnSpc>
                        <a:spcAft>
                          <a:spcPts val="600"/>
                        </a:spcAft>
                      </a:pPr>
                      <a:r>
                        <a:rPr lang="en-GB" sz="1400" kern="1200" dirty="0">
                          <a:effectLst/>
                        </a:rPr>
                        <a:t> </a:t>
                      </a:r>
                    </a:p>
                    <a:p>
                      <a:pPr marL="0" algn="l" defTabSz="914400" rtl="0" eaLnBrk="1" latinLnBrk="0" hangingPunct="1">
                        <a:lnSpc>
                          <a:spcPct val="150000"/>
                        </a:lnSpc>
                        <a:spcAft>
                          <a:spcPts val="600"/>
                        </a:spcAft>
                      </a:pPr>
                      <a:r>
                        <a:rPr lang="en-GB" sz="1400" kern="1200" dirty="0">
                          <a:effectLst/>
                        </a:rPr>
                        <a:t>-0.29</a:t>
                      </a:r>
                    </a:p>
                    <a:p>
                      <a:pPr marL="0" algn="l" defTabSz="914400" rtl="0" eaLnBrk="1" latinLnBrk="0" hangingPunct="1">
                        <a:lnSpc>
                          <a:spcPct val="150000"/>
                        </a:lnSpc>
                        <a:spcAft>
                          <a:spcPts val="600"/>
                        </a:spcAft>
                      </a:pPr>
                      <a:r>
                        <a:rPr lang="en-GB" sz="1400" kern="1200" dirty="0">
                          <a:effectLst/>
                        </a:rPr>
                        <a:t> </a:t>
                      </a:r>
                    </a:p>
                    <a:p>
                      <a:pPr marL="0" algn="l" defTabSz="914400" rtl="0" eaLnBrk="1" latinLnBrk="0" hangingPunct="1">
                        <a:lnSpc>
                          <a:spcPct val="150000"/>
                        </a:lnSpc>
                        <a:spcAft>
                          <a:spcPts val="600"/>
                        </a:spcAft>
                      </a:pPr>
                      <a:r>
                        <a:rPr lang="en-GB" sz="1400" kern="1200" dirty="0">
                          <a:effectLst/>
                        </a:rPr>
                        <a:t>- 0.25 </a:t>
                      </a:r>
                      <a:endParaRPr lang="en-GB" sz="1400" b="0" kern="1200" dirty="0">
                        <a:solidFill>
                          <a:schemeClr val="tx1"/>
                        </a:solidFill>
                        <a:effectLst/>
                        <a:latin typeface="+mn-lt"/>
                        <a:ea typeface="+mn-ea"/>
                        <a:cs typeface="+mn-cs"/>
                      </a:endParaRPr>
                    </a:p>
                  </a:txBody>
                  <a:tcPr marL="68580" marR="68580" marT="0" marB="0"/>
                </a:tc>
                <a:extLst>
                  <a:ext uri="{0D108BD9-81ED-4DB2-BD59-A6C34878D82A}">
                    <a16:rowId xmlns="" xmlns:a16="http://schemas.microsoft.com/office/drawing/2014/main" val="10003"/>
                  </a:ext>
                </a:extLst>
              </a:tr>
            </a:tbl>
          </a:graphicData>
        </a:graphic>
      </p:graphicFrame>
      <p:sp>
        <p:nvSpPr>
          <p:cNvPr id="2" name="Rectangle 1"/>
          <p:cNvSpPr/>
          <p:nvPr/>
        </p:nvSpPr>
        <p:spPr>
          <a:xfrm>
            <a:off x="395536" y="260648"/>
            <a:ext cx="7416824" cy="954107"/>
          </a:xfrm>
          <a:prstGeom prst="rect">
            <a:avLst/>
          </a:prstGeom>
        </p:spPr>
        <p:txBody>
          <a:bodyPr wrap="square">
            <a:spAutoFit/>
          </a:bodyPr>
          <a:lstStyle/>
          <a:p>
            <a:r>
              <a:rPr lang="en-GB" sz="2800" b="1" dirty="0">
                <a:solidFill>
                  <a:schemeClr val="tx2">
                    <a:lumMod val="75000"/>
                  </a:schemeClr>
                </a:solidFill>
              </a:rPr>
              <a:t>Comparative View – The Common Differences of Variables in Sri Lanka and UAE </a:t>
            </a:r>
          </a:p>
        </p:txBody>
      </p:sp>
    </p:spTree>
    <p:extLst>
      <p:ext uri="{BB962C8B-B14F-4D97-AF65-F5344CB8AC3E}">
        <p14:creationId xmlns:p14="http://schemas.microsoft.com/office/powerpoint/2010/main" val="2967249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1340768"/>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TextBox 4"/>
          <p:cNvSpPr txBox="1"/>
          <p:nvPr/>
        </p:nvSpPr>
        <p:spPr>
          <a:xfrm>
            <a:off x="183714" y="260648"/>
            <a:ext cx="8276717" cy="954107"/>
          </a:xfrm>
          <a:prstGeom prst="rect">
            <a:avLst/>
          </a:prstGeom>
          <a:noFill/>
        </p:spPr>
        <p:txBody>
          <a:bodyPr wrap="square" rtlCol="0">
            <a:spAutoFit/>
          </a:bodyPr>
          <a:lstStyle/>
          <a:p>
            <a:r>
              <a:rPr lang="en-GB" sz="2800" b="1" dirty="0">
                <a:solidFill>
                  <a:schemeClr val="tx2">
                    <a:lumMod val="75000"/>
                  </a:schemeClr>
                </a:solidFill>
              </a:rPr>
              <a:t>Moderation of  Demographic and Socio-cultural Parameters E.g. Gender </a:t>
            </a:r>
          </a:p>
        </p:txBody>
      </p:sp>
      <p:graphicFrame>
        <p:nvGraphicFramePr>
          <p:cNvPr id="3" name="Table 2"/>
          <p:cNvGraphicFramePr>
            <a:graphicFrameLocks noGrp="1"/>
          </p:cNvGraphicFramePr>
          <p:nvPr>
            <p:extLst>
              <p:ext uri="{D42A27DB-BD31-4B8C-83A1-F6EECF244321}">
                <p14:modId xmlns:p14="http://schemas.microsoft.com/office/powerpoint/2010/main" val="4129844812"/>
              </p:ext>
            </p:extLst>
          </p:nvPr>
        </p:nvGraphicFramePr>
        <p:xfrm>
          <a:off x="323528" y="1700808"/>
          <a:ext cx="7056784" cy="2880360"/>
        </p:xfrm>
        <a:graphic>
          <a:graphicData uri="http://schemas.openxmlformats.org/drawingml/2006/table">
            <a:tbl>
              <a:tblPr firstRow="1" firstCol="1" bandRow="1">
                <a:tableStyleId>{BC89EF96-8CEA-46FF-86C4-4CE0E7609802}</a:tableStyleId>
              </a:tblPr>
              <a:tblGrid>
                <a:gridCol w="630647">
                  <a:extLst>
                    <a:ext uri="{9D8B030D-6E8A-4147-A177-3AD203B41FA5}">
                      <a16:colId xmlns="" xmlns:a16="http://schemas.microsoft.com/office/drawing/2014/main" val="20000"/>
                    </a:ext>
                  </a:extLst>
                </a:gridCol>
                <a:gridCol w="1634983">
                  <a:extLst>
                    <a:ext uri="{9D8B030D-6E8A-4147-A177-3AD203B41FA5}">
                      <a16:colId xmlns="" xmlns:a16="http://schemas.microsoft.com/office/drawing/2014/main" val="20001"/>
                    </a:ext>
                  </a:extLst>
                </a:gridCol>
                <a:gridCol w="1456581">
                  <a:extLst>
                    <a:ext uri="{9D8B030D-6E8A-4147-A177-3AD203B41FA5}">
                      <a16:colId xmlns="" xmlns:a16="http://schemas.microsoft.com/office/drawing/2014/main" val="20002"/>
                    </a:ext>
                  </a:extLst>
                </a:gridCol>
                <a:gridCol w="624039">
                  <a:extLst>
                    <a:ext uri="{9D8B030D-6E8A-4147-A177-3AD203B41FA5}">
                      <a16:colId xmlns="" xmlns:a16="http://schemas.microsoft.com/office/drawing/2014/main" val="20003"/>
                    </a:ext>
                  </a:extLst>
                </a:gridCol>
                <a:gridCol w="624774">
                  <a:extLst>
                    <a:ext uri="{9D8B030D-6E8A-4147-A177-3AD203B41FA5}">
                      <a16:colId xmlns="" xmlns:a16="http://schemas.microsoft.com/office/drawing/2014/main" val="20004"/>
                    </a:ext>
                  </a:extLst>
                </a:gridCol>
                <a:gridCol w="728291">
                  <a:extLst>
                    <a:ext uri="{9D8B030D-6E8A-4147-A177-3AD203B41FA5}">
                      <a16:colId xmlns="" xmlns:a16="http://schemas.microsoft.com/office/drawing/2014/main" val="20005"/>
                    </a:ext>
                  </a:extLst>
                </a:gridCol>
                <a:gridCol w="624039">
                  <a:extLst>
                    <a:ext uri="{9D8B030D-6E8A-4147-A177-3AD203B41FA5}">
                      <a16:colId xmlns="" xmlns:a16="http://schemas.microsoft.com/office/drawing/2014/main" val="20006"/>
                    </a:ext>
                  </a:extLst>
                </a:gridCol>
                <a:gridCol w="733430">
                  <a:extLst>
                    <a:ext uri="{9D8B030D-6E8A-4147-A177-3AD203B41FA5}">
                      <a16:colId xmlns="" xmlns:a16="http://schemas.microsoft.com/office/drawing/2014/main" val="20007"/>
                    </a:ext>
                  </a:extLst>
                </a:gridCol>
              </a:tblGrid>
              <a:tr h="44584">
                <a:tc gridSpan="2">
                  <a:txBody>
                    <a:bodyPr/>
                    <a:lstStyle/>
                    <a:p>
                      <a:pPr algn="just">
                        <a:lnSpc>
                          <a:spcPct val="150000"/>
                        </a:lnSpc>
                        <a:spcAft>
                          <a:spcPts val="600"/>
                        </a:spcAft>
                      </a:pPr>
                      <a:r>
                        <a:rPr lang="en-GB" sz="1400" dirty="0">
                          <a:effectLst/>
                        </a:rPr>
                        <a:t> </a:t>
                      </a:r>
                      <a:endParaRPr lang="en-GB" sz="1400" b="0" dirty="0">
                        <a:effectLst/>
                        <a:latin typeface="Calibri"/>
                        <a:ea typeface="Calibri"/>
                        <a:cs typeface="Times New Roman"/>
                      </a:endParaRPr>
                    </a:p>
                  </a:txBody>
                  <a:tcPr marL="68580" marR="68580" marT="0" marB="0"/>
                </a:tc>
                <a:tc hMerge="1">
                  <a:txBody>
                    <a:bodyPr/>
                    <a:lstStyle/>
                    <a:p>
                      <a:endParaRPr lang="en-GB"/>
                    </a:p>
                  </a:txBody>
                  <a:tcPr/>
                </a:tc>
                <a:tc>
                  <a:txBody>
                    <a:bodyPr/>
                    <a:lstStyle/>
                    <a:p>
                      <a:pPr algn="just">
                        <a:lnSpc>
                          <a:spcPct val="150000"/>
                        </a:lnSpc>
                        <a:spcAft>
                          <a:spcPts val="600"/>
                        </a:spcAft>
                      </a:pPr>
                      <a:r>
                        <a:rPr lang="en-GB" sz="1400" dirty="0">
                          <a:effectLst/>
                        </a:rPr>
                        <a:t>Predictor Variable </a:t>
                      </a:r>
                      <a:endParaRPr lang="en-GB" sz="1400" b="0" dirty="0">
                        <a:effectLst/>
                        <a:latin typeface="Calibri"/>
                        <a:ea typeface="Calibri"/>
                        <a:cs typeface="Times New Roman"/>
                      </a:endParaRPr>
                    </a:p>
                  </a:txBody>
                  <a:tcPr marL="68580" marR="68580" marT="0" marB="0"/>
                </a:tc>
                <a:tc gridSpan="5">
                  <a:txBody>
                    <a:bodyPr/>
                    <a:lstStyle/>
                    <a:p>
                      <a:pPr algn="just">
                        <a:lnSpc>
                          <a:spcPct val="150000"/>
                        </a:lnSpc>
                        <a:spcAft>
                          <a:spcPts val="600"/>
                        </a:spcAft>
                      </a:pPr>
                      <a:r>
                        <a:rPr lang="en-GB" sz="1400" dirty="0">
                          <a:effectLst/>
                        </a:rPr>
                        <a:t>Outcome variables </a:t>
                      </a:r>
                      <a:endParaRPr lang="en-GB" sz="1400" b="0" dirty="0">
                        <a:effectLst/>
                        <a:latin typeface="Calibri"/>
                        <a:ea typeface="Calibri"/>
                        <a:cs typeface="Times New Roman"/>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0"/>
                  </a:ext>
                </a:extLst>
              </a:tr>
              <a:tr h="0">
                <a:tc gridSpan="2">
                  <a:txBody>
                    <a:bodyPr/>
                    <a:lstStyle/>
                    <a:p>
                      <a:pPr algn="just">
                        <a:lnSpc>
                          <a:spcPct val="150000"/>
                        </a:lnSpc>
                        <a:spcAft>
                          <a:spcPts val="0"/>
                        </a:spcAft>
                      </a:pPr>
                      <a:r>
                        <a:rPr lang="en-GB" sz="1400" dirty="0">
                          <a:effectLst/>
                        </a:rPr>
                        <a:t> </a:t>
                      </a:r>
                      <a:endParaRPr lang="en-GB" sz="1400" b="0" dirty="0">
                        <a:effectLst/>
                        <a:latin typeface="Calibri"/>
                        <a:ea typeface="Calibri"/>
                        <a:cs typeface="Times New Roman"/>
                      </a:endParaRPr>
                    </a:p>
                  </a:txBody>
                  <a:tcPr marL="68580" marR="68580" marT="0" marB="0"/>
                </a:tc>
                <a:tc hMerge="1">
                  <a:txBody>
                    <a:bodyPr/>
                    <a:lstStyle/>
                    <a:p>
                      <a:endParaRPr lang="en-GB"/>
                    </a:p>
                  </a:txBody>
                  <a:tcPr/>
                </a:tc>
                <a:tc>
                  <a:txBody>
                    <a:bodyPr/>
                    <a:lstStyle/>
                    <a:p>
                      <a:pPr algn="just">
                        <a:lnSpc>
                          <a:spcPct val="150000"/>
                        </a:lnSpc>
                        <a:spcAft>
                          <a:spcPts val="0"/>
                        </a:spcAft>
                      </a:pPr>
                      <a:r>
                        <a:rPr lang="en-GB" sz="1400" dirty="0">
                          <a:effectLst/>
                        </a:rPr>
                        <a:t>Felt Obligation </a:t>
                      </a:r>
                      <a:endParaRPr lang="en-GB" sz="1400" b="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en-GB" sz="1400" dirty="0">
                          <a:effectLst/>
                        </a:rPr>
                        <a:t>JS</a:t>
                      </a:r>
                      <a:endParaRPr lang="en-GB" sz="1400" b="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en-GB" sz="1400" dirty="0">
                          <a:effectLst/>
                        </a:rPr>
                        <a:t>IRP</a:t>
                      </a:r>
                      <a:endParaRPr lang="en-GB" sz="1400" b="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en-GB" sz="1400" dirty="0">
                          <a:effectLst/>
                        </a:rPr>
                        <a:t>OCB</a:t>
                      </a:r>
                      <a:endParaRPr lang="en-GB" sz="1400" b="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en-GB" sz="1400" dirty="0">
                          <a:effectLst/>
                        </a:rPr>
                        <a:t>PM</a:t>
                      </a:r>
                      <a:endParaRPr lang="en-GB" sz="1400" b="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en-GB" sz="1400" dirty="0">
                          <a:effectLst/>
                        </a:rPr>
                        <a:t>TOI</a:t>
                      </a:r>
                      <a:endParaRPr lang="en-GB" sz="1400" b="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0">
                <a:tc>
                  <a:txBody>
                    <a:bodyPr/>
                    <a:lstStyle/>
                    <a:p>
                      <a:pPr algn="just">
                        <a:lnSpc>
                          <a:spcPct val="150000"/>
                        </a:lnSpc>
                        <a:spcAft>
                          <a:spcPts val="0"/>
                        </a:spcAft>
                      </a:pPr>
                      <a:r>
                        <a:rPr lang="en-GB" sz="1200" dirty="0">
                          <a:effectLst/>
                        </a:rPr>
                        <a:t> </a:t>
                      </a:r>
                      <a:endParaRPr lang="en-GB" sz="1100" b="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en-GB" sz="1400" dirty="0">
                          <a:effectLst/>
                        </a:rPr>
                        <a:t>Variable</a:t>
                      </a:r>
                      <a:endParaRPr lang="en-GB" sz="1400" b="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400" dirty="0">
                          <a:effectLst/>
                        </a:rPr>
                        <a:t>β </a:t>
                      </a:r>
                      <a:endParaRPr lang="en-GB" sz="14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dirty="0">
                          <a:effectLst/>
                        </a:rPr>
                        <a:t>β </a:t>
                      </a:r>
                      <a:endParaRPr lang="en-GB" sz="14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dirty="0">
                          <a:effectLst/>
                        </a:rPr>
                        <a:t>β </a:t>
                      </a:r>
                      <a:endParaRPr lang="en-GB" sz="14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dirty="0">
                          <a:effectLst/>
                        </a:rPr>
                        <a:t>β </a:t>
                      </a:r>
                      <a:endParaRPr lang="en-GB" sz="14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dirty="0">
                          <a:effectLst/>
                        </a:rPr>
                        <a:t>β </a:t>
                      </a:r>
                      <a:endParaRPr lang="en-GB" sz="1400" b="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dirty="0">
                          <a:effectLst/>
                        </a:rPr>
                        <a:t>β </a:t>
                      </a:r>
                      <a:endParaRPr lang="en-GB" sz="1400" b="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0">
                <a:tc>
                  <a:txBody>
                    <a:bodyPr/>
                    <a:lstStyle/>
                    <a:p>
                      <a:pPr algn="just">
                        <a:lnSpc>
                          <a:spcPct val="150000"/>
                        </a:lnSpc>
                        <a:spcAft>
                          <a:spcPts val="0"/>
                        </a:spcAft>
                      </a:pPr>
                      <a:r>
                        <a:rPr lang="en-GB" sz="1200" dirty="0">
                          <a:effectLst/>
                        </a:rPr>
                        <a:t>Step 1</a:t>
                      </a:r>
                      <a:endParaRPr lang="en-GB" sz="1100" dirty="0">
                        <a:effectLst/>
                      </a:endParaRPr>
                    </a:p>
                    <a:p>
                      <a:pPr algn="just">
                        <a:lnSpc>
                          <a:spcPct val="150000"/>
                        </a:lnSpc>
                        <a:spcAft>
                          <a:spcPts val="0"/>
                        </a:spcAft>
                      </a:pPr>
                      <a:r>
                        <a:rPr lang="en-GB" sz="1200" dirty="0">
                          <a:effectLst/>
                        </a:rPr>
                        <a:t> </a:t>
                      </a:r>
                      <a:endParaRPr lang="en-GB" sz="1100" dirty="0">
                        <a:effectLst/>
                      </a:endParaRPr>
                    </a:p>
                    <a:p>
                      <a:pPr algn="just">
                        <a:lnSpc>
                          <a:spcPct val="150000"/>
                        </a:lnSpc>
                        <a:spcAft>
                          <a:spcPts val="0"/>
                        </a:spcAft>
                      </a:pPr>
                      <a:r>
                        <a:rPr lang="en-GB" sz="1200" dirty="0">
                          <a:effectLst/>
                        </a:rPr>
                        <a:t> </a:t>
                      </a:r>
                      <a:endParaRPr lang="en-GB" sz="1100" dirty="0">
                        <a:effectLst/>
                      </a:endParaRPr>
                    </a:p>
                    <a:p>
                      <a:pPr algn="just">
                        <a:lnSpc>
                          <a:spcPct val="150000"/>
                        </a:lnSpc>
                        <a:spcAft>
                          <a:spcPts val="0"/>
                        </a:spcAft>
                      </a:pPr>
                      <a:r>
                        <a:rPr lang="en-GB" sz="1200" dirty="0">
                          <a:effectLst/>
                        </a:rPr>
                        <a:t>Step 2</a:t>
                      </a:r>
                      <a:endParaRPr lang="en-GB" sz="1100" b="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en-GB" sz="1400" dirty="0">
                          <a:effectLst/>
                        </a:rPr>
                        <a:t>POS </a:t>
                      </a:r>
                    </a:p>
                    <a:p>
                      <a:pPr marL="457200" algn="just">
                        <a:lnSpc>
                          <a:spcPct val="150000"/>
                        </a:lnSpc>
                        <a:spcAft>
                          <a:spcPts val="0"/>
                        </a:spcAft>
                      </a:pPr>
                      <a:r>
                        <a:rPr lang="en-GB" sz="1400" dirty="0">
                          <a:effectLst/>
                        </a:rPr>
                        <a:t> </a:t>
                      </a:r>
                    </a:p>
                    <a:p>
                      <a:pPr marL="457200" algn="just">
                        <a:lnSpc>
                          <a:spcPct val="150000"/>
                        </a:lnSpc>
                        <a:spcAft>
                          <a:spcPts val="0"/>
                        </a:spcAft>
                      </a:pPr>
                      <a:r>
                        <a:rPr lang="en-GB" sz="1400" dirty="0">
                          <a:effectLst/>
                        </a:rPr>
                        <a:t>Male </a:t>
                      </a:r>
                    </a:p>
                    <a:p>
                      <a:pPr marL="457200" algn="just">
                        <a:lnSpc>
                          <a:spcPct val="150000"/>
                        </a:lnSpc>
                        <a:spcAft>
                          <a:spcPts val="0"/>
                        </a:spcAft>
                      </a:pPr>
                      <a:r>
                        <a:rPr lang="en-GB" sz="1400" dirty="0">
                          <a:effectLst/>
                        </a:rPr>
                        <a:t>Female </a:t>
                      </a:r>
                    </a:p>
                    <a:p>
                      <a:pPr marL="914400" algn="just">
                        <a:lnSpc>
                          <a:spcPct val="150000"/>
                        </a:lnSpc>
                        <a:spcAft>
                          <a:spcPts val="0"/>
                        </a:spcAft>
                      </a:pPr>
                      <a:r>
                        <a:rPr lang="en-GB" sz="1400" dirty="0">
                          <a:effectLst/>
                        </a:rPr>
                        <a:t>            </a:t>
                      </a:r>
                      <a:endParaRPr lang="en-GB" sz="1400" b="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400" dirty="0">
                          <a:effectLst/>
                        </a:rPr>
                        <a:t>0.23</a:t>
                      </a:r>
                    </a:p>
                    <a:p>
                      <a:pPr algn="ctr">
                        <a:lnSpc>
                          <a:spcPct val="150000"/>
                        </a:lnSpc>
                        <a:spcAft>
                          <a:spcPts val="0"/>
                        </a:spcAft>
                      </a:pPr>
                      <a:r>
                        <a:rPr lang="en-GB" sz="1400" dirty="0">
                          <a:effectLst/>
                        </a:rPr>
                        <a:t> </a:t>
                      </a:r>
                    </a:p>
                    <a:p>
                      <a:pPr algn="ctr">
                        <a:lnSpc>
                          <a:spcPct val="150000"/>
                        </a:lnSpc>
                        <a:spcAft>
                          <a:spcPts val="0"/>
                        </a:spcAft>
                      </a:pPr>
                      <a:r>
                        <a:rPr lang="en-GB" sz="1400" dirty="0">
                          <a:effectLst/>
                        </a:rPr>
                        <a:t>0.04</a:t>
                      </a:r>
                    </a:p>
                    <a:p>
                      <a:pPr algn="ctr">
                        <a:lnSpc>
                          <a:spcPct val="150000"/>
                        </a:lnSpc>
                        <a:spcAft>
                          <a:spcPts val="0"/>
                        </a:spcAft>
                      </a:pPr>
                      <a:r>
                        <a:rPr lang="en-GB" sz="1400" dirty="0">
                          <a:effectLst/>
                        </a:rPr>
                        <a:t>0.50</a:t>
                      </a:r>
                      <a:endParaRPr lang="en-GB" sz="1400" b="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en-GB" sz="1400" dirty="0">
                          <a:effectLst/>
                        </a:rPr>
                        <a:t>0.22</a:t>
                      </a:r>
                    </a:p>
                    <a:p>
                      <a:pPr algn="just">
                        <a:lnSpc>
                          <a:spcPct val="150000"/>
                        </a:lnSpc>
                        <a:spcAft>
                          <a:spcPts val="0"/>
                        </a:spcAft>
                      </a:pPr>
                      <a:r>
                        <a:rPr lang="en-GB" sz="1400" dirty="0">
                          <a:effectLst/>
                        </a:rPr>
                        <a:t> </a:t>
                      </a:r>
                    </a:p>
                    <a:p>
                      <a:pPr algn="just">
                        <a:lnSpc>
                          <a:spcPct val="150000"/>
                        </a:lnSpc>
                        <a:spcAft>
                          <a:spcPts val="0"/>
                        </a:spcAft>
                      </a:pPr>
                      <a:r>
                        <a:rPr lang="en-GB" sz="1400" dirty="0">
                          <a:effectLst/>
                        </a:rPr>
                        <a:t>0.17</a:t>
                      </a:r>
                    </a:p>
                    <a:p>
                      <a:pPr algn="just">
                        <a:lnSpc>
                          <a:spcPct val="150000"/>
                        </a:lnSpc>
                        <a:spcAft>
                          <a:spcPts val="0"/>
                        </a:spcAft>
                      </a:pPr>
                      <a:r>
                        <a:rPr lang="en-GB" sz="1400" dirty="0">
                          <a:effectLst/>
                        </a:rPr>
                        <a:t>0.33</a:t>
                      </a:r>
                      <a:endParaRPr lang="en-GB" sz="1400" b="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en-GB" sz="1400" dirty="0">
                          <a:effectLst/>
                        </a:rPr>
                        <a:t>0.12</a:t>
                      </a:r>
                    </a:p>
                    <a:p>
                      <a:pPr algn="just">
                        <a:lnSpc>
                          <a:spcPct val="150000"/>
                        </a:lnSpc>
                        <a:spcAft>
                          <a:spcPts val="0"/>
                        </a:spcAft>
                      </a:pPr>
                      <a:r>
                        <a:rPr lang="en-GB" sz="1400" dirty="0">
                          <a:effectLst/>
                        </a:rPr>
                        <a:t> </a:t>
                      </a:r>
                    </a:p>
                    <a:p>
                      <a:pPr algn="just">
                        <a:lnSpc>
                          <a:spcPct val="150000"/>
                        </a:lnSpc>
                        <a:spcAft>
                          <a:spcPts val="0"/>
                        </a:spcAft>
                      </a:pPr>
                      <a:r>
                        <a:rPr lang="en-GB" sz="1400" dirty="0">
                          <a:effectLst/>
                        </a:rPr>
                        <a:t>0.16 </a:t>
                      </a:r>
                    </a:p>
                    <a:p>
                      <a:pPr algn="just">
                        <a:lnSpc>
                          <a:spcPct val="150000"/>
                        </a:lnSpc>
                        <a:spcAft>
                          <a:spcPts val="0"/>
                        </a:spcAft>
                      </a:pPr>
                      <a:r>
                        <a:rPr lang="en-GB" sz="1400" dirty="0">
                          <a:effectLst/>
                        </a:rPr>
                        <a:t>0.17</a:t>
                      </a:r>
                      <a:endParaRPr lang="en-GB" sz="1400" b="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en-GB" sz="1400" dirty="0">
                          <a:effectLst/>
                        </a:rPr>
                        <a:t>0.27</a:t>
                      </a:r>
                    </a:p>
                    <a:p>
                      <a:pPr algn="just">
                        <a:lnSpc>
                          <a:spcPct val="150000"/>
                        </a:lnSpc>
                        <a:spcAft>
                          <a:spcPts val="0"/>
                        </a:spcAft>
                      </a:pPr>
                      <a:r>
                        <a:rPr lang="en-GB" sz="1400" dirty="0">
                          <a:effectLst/>
                        </a:rPr>
                        <a:t> </a:t>
                      </a:r>
                    </a:p>
                    <a:p>
                      <a:pPr algn="just">
                        <a:lnSpc>
                          <a:spcPct val="150000"/>
                        </a:lnSpc>
                        <a:spcAft>
                          <a:spcPts val="0"/>
                        </a:spcAft>
                      </a:pPr>
                      <a:r>
                        <a:rPr lang="en-GB" sz="1400" dirty="0">
                          <a:effectLst/>
                        </a:rPr>
                        <a:t>0.33</a:t>
                      </a:r>
                    </a:p>
                    <a:p>
                      <a:pPr algn="just">
                        <a:lnSpc>
                          <a:spcPct val="150000"/>
                        </a:lnSpc>
                        <a:spcAft>
                          <a:spcPts val="0"/>
                        </a:spcAft>
                      </a:pPr>
                      <a:r>
                        <a:rPr lang="en-GB" sz="1400" dirty="0">
                          <a:effectLst/>
                        </a:rPr>
                        <a:t>0.06</a:t>
                      </a:r>
                      <a:endParaRPr lang="en-GB" sz="1400" b="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en-GB" sz="1400" dirty="0">
                          <a:effectLst/>
                        </a:rPr>
                        <a:t>0.26</a:t>
                      </a:r>
                    </a:p>
                    <a:p>
                      <a:pPr algn="just">
                        <a:lnSpc>
                          <a:spcPct val="150000"/>
                        </a:lnSpc>
                        <a:spcAft>
                          <a:spcPts val="0"/>
                        </a:spcAft>
                      </a:pPr>
                      <a:r>
                        <a:rPr lang="en-GB" sz="1400" dirty="0">
                          <a:effectLst/>
                        </a:rPr>
                        <a:t> </a:t>
                      </a:r>
                    </a:p>
                    <a:p>
                      <a:pPr algn="just">
                        <a:lnSpc>
                          <a:spcPct val="150000"/>
                        </a:lnSpc>
                        <a:spcAft>
                          <a:spcPts val="0"/>
                        </a:spcAft>
                      </a:pPr>
                      <a:r>
                        <a:rPr lang="en-GB" sz="1400" dirty="0">
                          <a:effectLst/>
                        </a:rPr>
                        <a:t>0.24</a:t>
                      </a:r>
                    </a:p>
                    <a:p>
                      <a:pPr algn="just">
                        <a:lnSpc>
                          <a:spcPct val="150000"/>
                        </a:lnSpc>
                        <a:spcAft>
                          <a:spcPts val="0"/>
                        </a:spcAft>
                      </a:pPr>
                      <a:r>
                        <a:rPr lang="en-GB" sz="1400" dirty="0">
                          <a:effectLst/>
                        </a:rPr>
                        <a:t>0.33</a:t>
                      </a:r>
                      <a:endParaRPr lang="en-GB" sz="1400" b="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en-GB" sz="1400" dirty="0">
                          <a:effectLst/>
                        </a:rPr>
                        <a:t>- 0.19</a:t>
                      </a:r>
                    </a:p>
                    <a:p>
                      <a:pPr algn="just">
                        <a:lnSpc>
                          <a:spcPct val="150000"/>
                        </a:lnSpc>
                        <a:spcAft>
                          <a:spcPts val="0"/>
                        </a:spcAft>
                      </a:pPr>
                      <a:r>
                        <a:rPr lang="en-GB" sz="1400" dirty="0">
                          <a:effectLst/>
                        </a:rPr>
                        <a:t> </a:t>
                      </a:r>
                    </a:p>
                    <a:p>
                      <a:pPr algn="just">
                        <a:lnSpc>
                          <a:spcPct val="150000"/>
                        </a:lnSpc>
                        <a:spcAft>
                          <a:spcPts val="0"/>
                        </a:spcAft>
                      </a:pPr>
                      <a:r>
                        <a:rPr lang="en-GB" sz="1400" dirty="0">
                          <a:effectLst/>
                        </a:rPr>
                        <a:t>- 0.09</a:t>
                      </a:r>
                    </a:p>
                    <a:p>
                      <a:pPr>
                        <a:lnSpc>
                          <a:spcPct val="115000"/>
                        </a:lnSpc>
                        <a:spcAft>
                          <a:spcPts val="0"/>
                        </a:spcAft>
                      </a:pPr>
                      <a:r>
                        <a:rPr lang="en-GB" sz="1400" dirty="0">
                          <a:effectLst/>
                        </a:rPr>
                        <a:t>- 0.12</a:t>
                      </a:r>
                      <a:endParaRPr lang="en-GB" sz="1400" b="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3584193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1340768"/>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TextBox 4"/>
          <p:cNvSpPr txBox="1"/>
          <p:nvPr/>
        </p:nvSpPr>
        <p:spPr>
          <a:xfrm>
            <a:off x="183715" y="434990"/>
            <a:ext cx="7412621" cy="523220"/>
          </a:xfrm>
          <a:prstGeom prst="rect">
            <a:avLst/>
          </a:prstGeom>
          <a:noFill/>
        </p:spPr>
        <p:txBody>
          <a:bodyPr wrap="square" rtlCol="0">
            <a:spAutoFit/>
          </a:bodyPr>
          <a:lstStyle/>
          <a:p>
            <a:r>
              <a:rPr lang="en-GB" sz="2800" b="1" dirty="0">
                <a:solidFill>
                  <a:schemeClr val="tx2">
                    <a:lumMod val="75000"/>
                  </a:schemeClr>
                </a:solidFill>
              </a:rPr>
              <a:t>Mediation of Felt Obligation on JS, IRP and OCB </a:t>
            </a:r>
          </a:p>
        </p:txBody>
      </p:sp>
      <p:graphicFrame>
        <p:nvGraphicFramePr>
          <p:cNvPr id="2" name="Table 1"/>
          <p:cNvGraphicFramePr>
            <a:graphicFrameLocks noGrp="1"/>
          </p:cNvGraphicFramePr>
          <p:nvPr>
            <p:extLst>
              <p:ext uri="{D42A27DB-BD31-4B8C-83A1-F6EECF244321}">
                <p14:modId xmlns:p14="http://schemas.microsoft.com/office/powerpoint/2010/main" val="2481847656"/>
              </p:ext>
            </p:extLst>
          </p:nvPr>
        </p:nvGraphicFramePr>
        <p:xfrm>
          <a:off x="395536" y="1600200"/>
          <a:ext cx="8424938" cy="4675604"/>
        </p:xfrm>
        <a:graphic>
          <a:graphicData uri="http://schemas.openxmlformats.org/drawingml/2006/table">
            <a:tbl>
              <a:tblPr firstRow="1" firstCol="1" bandRow="1">
                <a:tableStyleId>{BC89EF96-8CEA-46FF-86C4-4CE0E7609802}</a:tableStyleId>
              </a:tblPr>
              <a:tblGrid>
                <a:gridCol w="1400027">
                  <a:extLst>
                    <a:ext uri="{9D8B030D-6E8A-4147-A177-3AD203B41FA5}">
                      <a16:colId xmlns="" xmlns:a16="http://schemas.microsoft.com/office/drawing/2014/main" val="20000"/>
                    </a:ext>
                  </a:extLst>
                </a:gridCol>
                <a:gridCol w="1430304">
                  <a:extLst>
                    <a:ext uri="{9D8B030D-6E8A-4147-A177-3AD203B41FA5}">
                      <a16:colId xmlns="" xmlns:a16="http://schemas.microsoft.com/office/drawing/2014/main" val="20001"/>
                    </a:ext>
                  </a:extLst>
                </a:gridCol>
                <a:gridCol w="1430304">
                  <a:extLst>
                    <a:ext uri="{9D8B030D-6E8A-4147-A177-3AD203B41FA5}">
                      <a16:colId xmlns="" xmlns:a16="http://schemas.microsoft.com/office/drawing/2014/main" val="20002"/>
                    </a:ext>
                  </a:extLst>
                </a:gridCol>
                <a:gridCol w="1563334">
                  <a:extLst>
                    <a:ext uri="{9D8B030D-6E8A-4147-A177-3AD203B41FA5}">
                      <a16:colId xmlns="" xmlns:a16="http://schemas.microsoft.com/office/drawing/2014/main" val="20003"/>
                    </a:ext>
                  </a:extLst>
                </a:gridCol>
                <a:gridCol w="1431221">
                  <a:extLst>
                    <a:ext uri="{9D8B030D-6E8A-4147-A177-3AD203B41FA5}">
                      <a16:colId xmlns="" xmlns:a16="http://schemas.microsoft.com/office/drawing/2014/main" val="20004"/>
                    </a:ext>
                  </a:extLst>
                </a:gridCol>
                <a:gridCol w="1169748">
                  <a:extLst>
                    <a:ext uri="{9D8B030D-6E8A-4147-A177-3AD203B41FA5}">
                      <a16:colId xmlns="" xmlns:a16="http://schemas.microsoft.com/office/drawing/2014/main" val="20005"/>
                    </a:ext>
                  </a:extLst>
                </a:gridCol>
              </a:tblGrid>
              <a:tr h="892696">
                <a:tc>
                  <a:txBody>
                    <a:bodyPr/>
                    <a:lstStyle/>
                    <a:p>
                      <a:pPr algn="just">
                        <a:lnSpc>
                          <a:spcPct val="150000"/>
                        </a:lnSpc>
                        <a:spcAft>
                          <a:spcPts val="600"/>
                        </a:spcAft>
                      </a:pPr>
                      <a:r>
                        <a:rPr lang="en-GB" sz="1200" dirty="0">
                          <a:effectLst/>
                        </a:rPr>
                        <a:t>Independent to Dependent Variable </a:t>
                      </a:r>
                    </a:p>
                    <a:p>
                      <a:pPr algn="just">
                        <a:lnSpc>
                          <a:spcPct val="150000"/>
                        </a:lnSpc>
                        <a:spcAft>
                          <a:spcPts val="600"/>
                        </a:spcAft>
                      </a:pPr>
                      <a:r>
                        <a:rPr lang="en-GB" sz="1200" dirty="0">
                          <a:effectLst/>
                        </a:rPr>
                        <a:t> </a:t>
                      </a:r>
                      <a:endParaRPr lang="en-GB" sz="1200" b="0" dirty="0">
                        <a:effectLst/>
                        <a:latin typeface="Calibri"/>
                        <a:ea typeface="Calibri"/>
                        <a:cs typeface="Times New Roman"/>
                      </a:endParaRPr>
                    </a:p>
                  </a:txBody>
                  <a:tcPr marL="64987" marR="64987" marT="0" marB="0"/>
                </a:tc>
                <a:tc>
                  <a:txBody>
                    <a:bodyPr/>
                    <a:lstStyle/>
                    <a:p>
                      <a:pPr algn="just">
                        <a:lnSpc>
                          <a:spcPct val="150000"/>
                        </a:lnSpc>
                        <a:spcAft>
                          <a:spcPts val="600"/>
                        </a:spcAft>
                      </a:pPr>
                      <a:r>
                        <a:rPr lang="en-GB" sz="1200" dirty="0">
                          <a:effectLst/>
                        </a:rPr>
                        <a:t>Independent Variable to Mediator </a:t>
                      </a:r>
                    </a:p>
                    <a:p>
                      <a:pPr algn="just">
                        <a:lnSpc>
                          <a:spcPct val="150000"/>
                        </a:lnSpc>
                        <a:spcAft>
                          <a:spcPts val="600"/>
                        </a:spcAft>
                      </a:pPr>
                      <a:r>
                        <a:rPr lang="en-GB" sz="1200" dirty="0">
                          <a:effectLst/>
                        </a:rPr>
                        <a:t>(POS) </a:t>
                      </a:r>
                      <a:endParaRPr lang="en-GB" sz="1200" b="0" dirty="0">
                        <a:effectLst/>
                        <a:latin typeface="Calibri"/>
                        <a:ea typeface="Calibri"/>
                        <a:cs typeface="Times New Roman"/>
                      </a:endParaRPr>
                    </a:p>
                  </a:txBody>
                  <a:tcPr marL="64987" marR="64987" marT="0" marB="0"/>
                </a:tc>
                <a:tc>
                  <a:txBody>
                    <a:bodyPr/>
                    <a:lstStyle/>
                    <a:p>
                      <a:pPr algn="just">
                        <a:lnSpc>
                          <a:spcPct val="150000"/>
                        </a:lnSpc>
                        <a:spcAft>
                          <a:spcPts val="600"/>
                        </a:spcAft>
                      </a:pPr>
                      <a:r>
                        <a:rPr lang="en-GB" sz="1200" dirty="0">
                          <a:effectLst/>
                        </a:rPr>
                        <a:t>Mediator Variable </a:t>
                      </a:r>
                    </a:p>
                    <a:p>
                      <a:pPr algn="just">
                        <a:lnSpc>
                          <a:spcPct val="150000"/>
                        </a:lnSpc>
                        <a:spcAft>
                          <a:spcPts val="600"/>
                        </a:spcAft>
                      </a:pPr>
                      <a:r>
                        <a:rPr lang="en-GB" sz="1200" dirty="0">
                          <a:effectLst/>
                        </a:rPr>
                        <a:t>(FO)  </a:t>
                      </a:r>
                      <a:endParaRPr lang="en-GB" sz="1200" b="0" dirty="0">
                        <a:effectLst/>
                        <a:latin typeface="Calibri"/>
                        <a:ea typeface="Calibri"/>
                        <a:cs typeface="Times New Roman"/>
                      </a:endParaRPr>
                    </a:p>
                  </a:txBody>
                  <a:tcPr marL="64987" marR="64987" marT="0" marB="0"/>
                </a:tc>
                <a:tc>
                  <a:txBody>
                    <a:bodyPr/>
                    <a:lstStyle/>
                    <a:p>
                      <a:pPr algn="just">
                        <a:lnSpc>
                          <a:spcPct val="150000"/>
                        </a:lnSpc>
                        <a:spcAft>
                          <a:spcPts val="600"/>
                        </a:spcAft>
                      </a:pPr>
                      <a:r>
                        <a:rPr lang="en-GB" sz="1200" dirty="0">
                          <a:effectLst/>
                        </a:rPr>
                        <a:t>Dependent Variables </a:t>
                      </a:r>
                    </a:p>
                    <a:p>
                      <a:pPr algn="just">
                        <a:lnSpc>
                          <a:spcPct val="150000"/>
                        </a:lnSpc>
                        <a:spcAft>
                          <a:spcPts val="600"/>
                        </a:spcAft>
                      </a:pPr>
                      <a:r>
                        <a:rPr lang="en-GB" sz="1200" dirty="0">
                          <a:effectLst/>
                        </a:rPr>
                        <a:t>(JS, IRP &amp; OCB)</a:t>
                      </a:r>
                      <a:endParaRPr lang="en-GB" sz="1200" b="0" dirty="0">
                        <a:effectLst/>
                        <a:latin typeface="Calibri"/>
                        <a:ea typeface="Calibri"/>
                        <a:cs typeface="Times New Roman"/>
                      </a:endParaRPr>
                    </a:p>
                  </a:txBody>
                  <a:tcPr marL="64987" marR="64987" marT="0" marB="0"/>
                </a:tc>
                <a:tc>
                  <a:txBody>
                    <a:bodyPr/>
                    <a:lstStyle/>
                    <a:p>
                      <a:pPr algn="just">
                        <a:lnSpc>
                          <a:spcPct val="150000"/>
                        </a:lnSpc>
                        <a:spcAft>
                          <a:spcPts val="600"/>
                        </a:spcAft>
                      </a:pPr>
                      <a:r>
                        <a:rPr lang="en-GB" sz="1200" dirty="0">
                          <a:effectLst/>
                        </a:rPr>
                        <a:t>Probability </a:t>
                      </a:r>
                      <a:endParaRPr lang="en-GB" sz="1200" b="0" dirty="0">
                        <a:effectLst/>
                        <a:latin typeface="Calibri"/>
                        <a:ea typeface="Calibri"/>
                        <a:cs typeface="Times New Roman"/>
                      </a:endParaRPr>
                    </a:p>
                  </a:txBody>
                  <a:tcPr marL="64987" marR="64987" marT="0" marB="0"/>
                </a:tc>
                <a:tc>
                  <a:txBody>
                    <a:bodyPr/>
                    <a:lstStyle/>
                    <a:p>
                      <a:pPr algn="just">
                        <a:lnSpc>
                          <a:spcPct val="150000"/>
                        </a:lnSpc>
                        <a:spcAft>
                          <a:spcPts val="600"/>
                        </a:spcAft>
                      </a:pPr>
                      <a:r>
                        <a:rPr lang="en-GB" sz="1200" dirty="0">
                          <a:effectLst/>
                        </a:rPr>
                        <a:t>Outcome </a:t>
                      </a:r>
                      <a:endParaRPr lang="en-GB" sz="1200" b="0" dirty="0">
                        <a:effectLst/>
                        <a:latin typeface="Calibri"/>
                        <a:ea typeface="Calibri"/>
                        <a:cs typeface="Times New Roman"/>
                      </a:endParaRPr>
                    </a:p>
                  </a:txBody>
                  <a:tcPr marL="64987" marR="64987" marT="0" marB="0"/>
                </a:tc>
                <a:extLst>
                  <a:ext uri="{0D108BD9-81ED-4DB2-BD59-A6C34878D82A}">
                    <a16:rowId xmlns="" xmlns:a16="http://schemas.microsoft.com/office/drawing/2014/main" val="10000"/>
                  </a:ext>
                </a:extLst>
              </a:tr>
              <a:tr h="519894">
                <a:tc>
                  <a:txBody>
                    <a:bodyPr/>
                    <a:lstStyle/>
                    <a:p>
                      <a:pPr algn="just">
                        <a:lnSpc>
                          <a:spcPct val="150000"/>
                        </a:lnSpc>
                        <a:spcAft>
                          <a:spcPts val="600"/>
                        </a:spcAft>
                      </a:pPr>
                      <a:r>
                        <a:rPr lang="en-GB" sz="1200" dirty="0">
                          <a:effectLst/>
                        </a:rPr>
                        <a:t>POS</a:t>
                      </a:r>
                      <a:r>
                        <a:rPr lang="en-GB" sz="1200" dirty="0">
                          <a:effectLst/>
                          <a:sym typeface="Wingdings"/>
                        </a:rPr>
                        <a:t></a:t>
                      </a:r>
                      <a:r>
                        <a:rPr lang="en-GB" sz="1200" dirty="0">
                          <a:effectLst/>
                        </a:rPr>
                        <a:t>JS</a:t>
                      </a:r>
                      <a:endParaRPr lang="en-GB" sz="1200" b="0" dirty="0">
                        <a:effectLst/>
                        <a:latin typeface="Calibri"/>
                        <a:ea typeface="Calibri"/>
                        <a:cs typeface="Times New Roman"/>
                      </a:endParaRPr>
                    </a:p>
                  </a:txBody>
                  <a:tcPr marL="64987" marR="64987" marT="0" marB="0"/>
                </a:tc>
                <a:tc>
                  <a:txBody>
                    <a:bodyPr/>
                    <a:lstStyle/>
                    <a:p>
                      <a:pPr algn="just">
                        <a:lnSpc>
                          <a:spcPct val="150000"/>
                        </a:lnSpc>
                        <a:spcAft>
                          <a:spcPts val="600"/>
                        </a:spcAft>
                      </a:pPr>
                      <a:r>
                        <a:rPr lang="en-GB" sz="1200" dirty="0">
                          <a:effectLst/>
                        </a:rPr>
                        <a:t>POS</a:t>
                      </a:r>
                      <a:r>
                        <a:rPr lang="en-GB" sz="1200" dirty="0">
                          <a:effectLst/>
                          <a:sym typeface="Wingdings"/>
                        </a:rPr>
                        <a:t></a:t>
                      </a:r>
                      <a:r>
                        <a:rPr lang="en-GB" sz="1200" dirty="0">
                          <a:effectLst/>
                        </a:rPr>
                        <a:t> FO</a:t>
                      </a:r>
                      <a:endParaRPr lang="en-GB" sz="1200" b="0" dirty="0">
                        <a:effectLst/>
                        <a:latin typeface="Calibri"/>
                        <a:ea typeface="Calibri"/>
                        <a:cs typeface="Times New Roman"/>
                      </a:endParaRPr>
                    </a:p>
                  </a:txBody>
                  <a:tcPr marL="64987" marR="64987" marT="0" marB="0"/>
                </a:tc>
                <a:tc>
                  <a:txBody>
                    <a:bodyPr/>
                    <a:lstStyle/>
                    <a:p>
                      <a:pPr algn="just">
                        <a:lnSpc>
                          <a:spcPct val="150000"/>
                        </a:lnSpc>
                        <a:spcAft>
                          <a:spcPts val="600"/>
                        </a:spcAft>
                      </a:pPr>
                      <a:r>
                        <a:rPr lang="en-GB" sz="1200" dirty="0">
                          <a:effectLst/>
                        </a:rPr>
                        <a:t>FO</a:t>
                      </a:r>
                      <a:r>
                        <a:rPr lang="en-GB" sz="1200" dirty="0">
                          <a:effectLst/>
                          <a:sym typeface="Wingdings"/>
                        </a:rPr>
                        <a:t></a:t>
                      </a:r>
                      <a:r>
                        <a:rPr lang="en-GB" sz="1200" dirty="0">
                          <a:effectLst/>
                        </a:rPr>
                        <a:t> JS </a:t>
                      </a:r>
                      <a:endParaRPr lang="en-GB" sz="1200" b="0" dirty="0">
                        <a:effectLst/>
                        <a:latin typeface="Calibri"/>
                        <a:ea typeface="Calibri"/>
                        <a:cs typeface="Times New Roman"/>
                      </a:endParaRPr>
                    </a:p>
                  </a:txBody>
                  <a:tcPr marL="64987" marR="64987" marT="0" marB="0"/>
                </a:tc>
                <a:tc>
                  <a:txBody>
                    <a:bodyPr/>
                    <a:lstStyle/>
                    <a:p>
                      <a:pPr algn="just">
                        <a:lnSpc>
                          <a:spcPct val="150000"/>
                        </a:lnSpc>
                        <a:spcAft>
                          <a:spcPts val="600"/>
                        </a:spcAft>
                      </a:pPr>
                      <a:r>
                        <a:rPr lang="en-GB" sz="1200" dirty="0">
                          <a:effectLst/>
                        </a:rPr>
                        <a:t>Job Satisfaction </a:t>
                      </a:r>
                      <a:endParaRPr lang="en-GB" sz="1200" b="0" dirty="0">
                        <a:effectLst/>
                        <a:latin typeface="Calibri"/>
                        <a:ea typeface="Calibri"/>
                        <a:cs typeface="Times New Roman"/>
                      </a:endParaRPr>
                    </a:p>
                  </a:txBody>
                  <a:tcPr marL="64987" marR="64987" marT="0" marB="0"/>
                </a:tc>
                <a:tc>
                  <a:txBody>
                    <a:bodyPr/>
                    <a:lstStyle/>
                    <a:p>
                      <a:pPr algn="just">
                        <a:lnSpc>
                          <a:spcPct val="150000"/>
                        </a:lnSpc>
                        <a:spcAft>
                          <a:spcPts val="600"/>
                        </a:spcAft>
                      </a:pPr>
                      <a:r>
                        <a:rPr lang="en-GB" sz="1200" dirty="0">
                          <a:effectLst/>
                        </a:rPr>
                        <a:t> </a:t>
                      </a:r>
                      <a:endParaRPr lang="en-GB" sz="1200" b="0" dirty="0">
                        <a:effectLst/>
                        <a:latin typeface="Calibri"/>
                        <a:ea typeface="Calibri"/>
                        <a:cs typeface="Times New Roman"/>
                      </a:endParaRPr>
                    </a:p>
                  </a:txBody>
                  <a:tcPr marL="64987" marR="64987" marT="0" marB="0"/>
                </a:tc>
                <a:tc>
                  <a:txBody>
                    <a:bodyPr/>
                    <a:lstStyle/>
                    <a:p>
                      <a:pPr algn="just">
                        <a:lnSpc>
                          <a:spcPct val="150000"/>
                        </a:lnSpc>
                        <a:spcAft>
                          <a:spcPts val="600"/>
                        </a:spcAft>
                      </a:pPr>
                      <a:r>
                        <a:rPr lang="en-GB" sz="1200" dirty="0">
                          <a:effectLst/>
                        </a:rPr>
                        <a:t> </a:t>
                      </a:r>
                      <a:endParaRPr lang="en-GB" sz="1200" b="0" dirty="0">
                        <a:effectLst/>
                        <a:latin typeface="Calibri"/>
                        <a:ea typeface="Calibri"/>
                        <a:cs typeface="Times New Roman"/>
                      </a:endParaRPr>
                    </a:p>
                  </a:txBody>
                  <a:tcPr marL="64987" marR="64987" marT="0" marB="0"/>
                </a:tc>
                <a:extLst>
                  <a:ext uri="{0D108BD9-81ED-4DB2-BD59-A6C34878D82A}">
                    <a16:rowId xmlns="" xmlns:a16="http://schemas.microsoft.com/office/drawing/2014/main" val="10001"/>
                  </a:ext>
                </a:extLst>
              </a:tr>
              <a:tr h="398585">
                <a:tc>
                  <a:txBody>
                    <a:bodyPr/>
                    <a:lstStyle/>
                    <a:p>
                      <a:pPr>
                        <a:lnSpc>
                          <a:spcPct val="115000"/>
                        </a:lnSpc>
                        <a:spcAft>
                          <a:spcPts val="0"/>
                        </a:spcAft>
                      </a:pPr>
                      <a:r>
                        <a:rPr lang="en-GB" sz="1200" dirty="0">
                          <a:effectLst/>
                        </a:rPr>
                        <a:t>β = 0.05</a:t>
                      </a:r>
                      <a:endParaRPr lang="en-GB" sz="1200" b="0" dirty="0">
                        <a:effectLst/>
                        <a:latin typeface="Calibri"/>
                        <a:ea typeface="Calibri"/>
                        <a:cs typeface="Times New Roman"/>
                      </a:endParaRPr>
                    </a:p>
                  </a:txBody>
                  <a:tcPr marL="64987" marR="64987" marT="0" marB="0"/>
                </a:tc>
                <a:tc>
                  <a:txBody>
                    <a:bodyPr/>
                    <a:lstStyle/>
                    <a:p>
                      <a:pPr>
                        <a:lnSpc>
                          <a:spcPct val="150000"/>
                        </a:lnSpc>
                        <a:spcAft>
                          <a:spcPts val="0"/>
                        </a:spcAft>
                      </a:pPr>
                      <a:r>
                        <a:rPr lang="en-GB" sz="1200" dirty="0">
                          <a:effectLst/>
                        </a:rPr>
                        <a:t>β = 0.23 </a:t>
                      </a:r>
                      <a:endParaRPr lang="en-GB" sz="1200" b="0" dirty="0">
                        <a:effectLst/>
                        <a:latin typeface="Calibri"/>
                        <a:ea typeface="Calibri"/>
                        <a:cs typeface="Times New Roman"/>
                      </a:endParaRPr>
                    </a:p>
                  </a:txBody>
                  <a:tcPr marL="64987" marR="64987" marT="0" marB="0"/>
                </a:tc>
                <a:tc>
                  <a:txBody>
                    <a:bodyPr/>
                    <a:lstStyle/>
                    <a:p>
                      <a:pPr>
                        <a:lnSpc>
                          <a:spcPct val="115000"/>
                        </a:lnSpc>
                        <a:spcAft>
                          <a:spcPts val="0"/>
                        </a:spcAft>
                      </a:pPr>
                      <a:r>
                        <a:rPr lang="en-GB" sz="1200" dirty="0">
                          <a:effectLst/>
                        </a:rPr>
                        <a:t>β = 0.20</a:t>
                      </a:r>
                      <a:endParaRPr lang="en-GB" sz="1200" b="0" dirty="0">
                        <a:effectLst/>
                        <a:latin typeface="Calibri"/>
                        <a:ea typeface="Calibri"/>
                        <a:cs typeface="Times New Roman"/>
                      </a:endParaRPr>
                    </a:p>
                  </a:txBody>
                  <a:tcPr marL="64987" marR="64987" marT="0" marB="0"/>
                </a:tc>
                <a:tc>
                  <a:txBody>
                    <a:bodyPr/>
                    <a:lstStyle/>
                    <a:p>
                      <a:pPr>
                        <a:lnSpc>
                          <a:spcPct val="115000"/>
                        </a:lnSpc>
                        <a:spcAft>
                          <a:spcPts val="0"/>
                        </a:spcAft>
                      </a:pPr>
                      <a:r>
                        <a:rPr lang="en-GB" sz="1200" dirty="0">
                          <a:effectLst/>
                        </a:rPr>
                        <a:t> </a:t>
                      </a:r>
                      <a:endParaRPr lang="en-GB" sz="1200" b="0" dirty="0">
                        <a:effectLst/>
                        <a:latin typeface="Calibri"/>
                        <a:ea typeface="Calibri"/>
                        <a:cs typeface="Times New Roman"/>
                      </a:endParaRPr>
                    </a:p>
                  </a:txBody>
                  <a:tcPr marL="64987" marR="64987" marT="0" marB="0"/>
                </a:tc>
                <a:tc>
                  <a:txBody>
                    <a:bodyPr/>
                    <a:lstStyle/>
                    <a:p>
                      <a:pPr>
                        <a:lnSpc>
                          <a:spcPct val="115000"/>
                        </a:lnSpc>
                        <a:spcAft>
                          <a:spcPts val="0"/>
                        </a:spcAft>
                      </a:pPr>
                      <a:r>
                        <a:rPr lang="en-GB" sz="1200" dirty="0">
                          <a:effectLst/>
                        </a:rPr>
                        <a:t>P= 0.013</a:t>
                      </a:r>
                      <a:endParaRPr lang="en-GB" sz="1200" b="0" dirty="0">
                        <a:effectLst/>
                        <a:latin typeface="Calibri"/>
                        <a:ea typeface="Calibri"/>
                        <a:cs typeface="Times New Roman"/>
                      </a:endParaRPr>
                    </a:p>
                  </a:txBody>
                  <a:tcPr marL="64987" marR="64987" marT="0" marB="0"/>
                </a:tc>
                <a:tc>
                  <a:txBody>
                    <a:bodyPr/>
                    <a:lstStyle/>
                    <a:p>
                      <a:pPr>
                        <a:lnSpc>
                          <a:spcPct val="115000"/>
                        </a:lnSpc>
                        <a:spcAft>
                          <a:spcPts val="0"/>
                        </a:spcAft>
                      </a:pPr>
                      <a:r>
                        <a:rPr lang="en-GB" sz="1200" dirty="0">
                          <a:effectLst/>
                        </a:rPr>
                        <a:t>Partial mediation</a:t>
                      </a:r>
                      <a:endParaRPr lang="en-GB" sz="1200" b="0" dirty="0">
                        <a:effectLst/>
                        <a:latin typeface="Calibri"/>
                        <a:ea typeface="Calibri"/>
                        <a:cs typeface="Times New Roman"/>
                      </a:endParaRPr>
                    </a:p>
                  </a:txBody>
                  <a:tcPr marL="64987" marR="64987" marT="0" marB="0"/>
                </a:tc>
                <a:extLst>
                  <a:ext uri="{0D108BD9-81ED-4DB2-BD59-A6C34878D82A}">
                    <a16:rowId xmlns="" xmlns:a16="http://schemas.microsoft.com/office/drawing/2014/main" val="10002"/>
                  </a:ext>
                </a:extLst>
              </a:tr>
              <a:tr h="199293">
                <a:tc gridSpan="6">
                  <a:txBody>
                    <a:bodyPr/>
                    <a:lstStyle/>
                    <a:p>
                      <a:pPr>
                        <a:lnSpc>
                          <a:spcPct val="115000"/>
                        </a:lnSpc>
                        <a:spcAft>
                          <a:spcPts val="0"/>
                        </a:spcAft>
                      </a:pPr>
                      <a:r>
                        <a:rPr lang="en-GB" sz="1200" dirty="0">
                          <a:effectLst/>
                        </a:rPr>
                        <a:t> </a:t>
                      </a:r>
                      <a:endParaRPr lang="en-GB" sz="1200" b="0" dirty="0">
                        <a:effectLst/>
                        <a:latin typeface="Calibri"/>
                        <a:ea typeface="Calibri"/>
                        <a:cs typeface="Times New Roman"/>
                      </a:endParaRPr>
                    </a:p>
                  </a:txBody>
                  <a:tcPr marL="64987" marR="64987"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3"/>
                  </a:ext>
                </a:extLst>
              </a:tr>
              <a:tr h="519894">
                <a:tc>
                  <a:txBody>
                    <a:bodyPr/>
                    <a:lstStyle/>
                    <a:p>
                      <a:pPr algn="just">
                        <a:lnSpc>
                          <a:spcPct val="150000"/>
                        </a:lnSpc>
                        <a:spcAft>
                          <a:spcPts val="600"/>
                        </a:spcAft>
                      </a:pPr>
                      <a:r>
                        <a:rPr lang="en-GB" sz="1200" dirty="0">
                          <a:effectLst/>
                        </a:rPr>
                        <a:t>POS</a:t>
                      </a:r>
                      <a:r>
                        <a:rPr lang="en-GB" sz="1200" dirty="0">
                          <a:effectLst/>
                          <a:sym typeface="Wingdings"/>
                        </a:rPr>
                        <a:t></a:t>
                      </a:r>
                      <a:r>
                        <a:rPr lang="en-GB" sz="1200" dirty="0">
                          <a:effectLst/>
                        </a:rPr>
                        <a:t>IRP</a:t>
                      </a:r>
                      <a:endParaRPr lang="en-GB" sz="1200" b="0" dirty="0">
                        <a:effectLst/>
                        <a:latin typeface="Calibri"/>
                        <a:ea typeface="Calibri"/>
                        <a:cs typeface="Times New Roman"/>
                      </a:endParaRPr>
                    </a:p>
                  </a:txBody>
                  <a:tcPr marL="64987" marR="64987" marT="0" marB="0"/>
                </a:tc>
                <a:tc>
                  <a:txBody>
                    <a:bodyPr/>
                    <a:lstStyle/>
                    <a:p>
                      <a:pPr algn="just">
                        <a:lnSpc>
                          <a:spcPct val="150000"/>
                        </a:lnSpc>
                        <a:spcAft>
                          <a:spcPts val="600"/>
                        </a:spcAft>
                      </a:pPr>
                      <a:r>
                        <a:rPr lang="en-GB" sz="1200" dirty="0">
                          <a:effectLst/>
                        </a:rPr>
                        <a:t>POS</a:t>
                      </a:r>
                      <a:r>
                        <a:rPr lang="en-GB" sz="1200" dirty="0">
                          <a:effectLst/>
                          <a:sym typeface="Wingdings"/>
                        </a:rPr>
                        <a:t></a:t>
                      </a:r>
                      <a:r>
                        <a:rPr lang="en-GB" sz="1200" dirty="0">
                          <a:effectLst/>
                        </a:rPr>
                        <a:t> FO</a:t>
                      </a:r>
                      <a:endParaRPr lang="en-GB" sz="1200" b="0" dirty="0">
                        <a:effectLst/>
                        <a:latin typeface="Calibri"/>
                        <a:ea typeface="Calibri"/>
                        <a:cs typeface="Times New Roman"/>
                      </a:endParaRPr>
                    </a:p>
                  </a:txBody>
                  <a:tcPr marL="64987" marR="64987" marT="0" marB="0"/>
                </a:tc>
                <a:tc>
                  <a:txBody>
                    <a:bodyPr/>
                    <a:lstStyle/>
                    <a:p>
                      <a:pPr algn="just">
                        <a:lnSpc>
                          <a:spcPct val="150000"/>
                        </a:lnSpc>
                        <a:spcAft>
                          <a:spcPts val="600"/>
                        </a:spcAft>
                      </a:pPr>
                      <a:r>
                        <a:rPr lang="en-GB" sz="1200" dirty="0">
                          <a:effectLst/>
                        </a:rPr>
                        <a:t>FO</a:t>
                      </a:r>
                      <a:r>
                        <a:rPr lang="en-GB" sz="1200" dirty="0">
                          <a:effectLst/>
                          <a:sym typeface="Wingdings"/>
                        </a:rPr>
                        <a:t></a:t>
                      </a:r>
                      <a:r>
                        <a:rPr lang="en-GB" sz="1200" dirty="0">
                          <a:effectLst/>
                        </a:rPr>
                        <a:t> IRP </a:t>
                      </a:r>
                      <a:endParaRPr lang="en-GB" sz="1200" b="0" dirty="0">
                        <a:effectLst/>
                        <a:latin typeface="Calibri"/>
                        <a:ea typeface="Calibri"/>
                        <a:cs typeface="Times New Roman"/>
                      </a:endParaRPr>
                    </a:p>
                  </a:txBody>
                  <a:tcPr marL="64987" marR="64987" marT="0" marB="0"/>
                </a:tc>
                <a:tc>
                  <a:txBody>
                    <a:bodyPr/>
                    <a:lstStyle/>
                    <a:p>
                      <a:pPr>
                        <a:lnSpc>
                          <a:spcPct val="150000"/>
                        </a:lnSpc>
                        <a:spcAft>
                          <a:spcPts val="600"/>
                        </a:spcAft>
                      </a:pPr>
                      <a:r>
                        <a:rPr lang="en-GB" sz="1200" dirty="0">
                          <a:effectLst/>
                        </a:rPr>
                        <a:t>In Role Performance </a:t>
                      </a:r>
                      <a:endParaRPr lang="en-GB" sz="1200" b="0" dirty="0">
                        <a:effectLst/>
                        <a:latin typeface="Calibri"/>
                        <a:ea typeface="Calibri"/>
                        <a:cs typeface="Times New Roman"/>
                      </a:endParaRPr>
                    </a:p>
                  </a:txBody>
                  <a:tcPr marL="64987" marR="64987" marT="0" marB="0"/>
                </a:tc>
                <a:tc>
                  <a:txBody>
                    <a:bodyPr/>
                    <a:lstStyle/>
                    <a:p>
                      <a:pPr>
                        <a:lnSpc>
                          <a:spcPct val="115000"/>
                        </a:lnSpc>
                        <a:spcAft>
                          <a:spcPts val="0"/>
                        </a:spcAft>
                      </a:pPr>
                      <a:r>
                        <a:rPr lang="en-GB" sz="1200" dirty="0">
                          <a:effectLst/>
                        </a:rPr>
                        <a:t> </a:t>
                      </a:r>
                      <a:endParaRPr lang="en-GB" sz="1200" b="0" dirty="0">
                        <a:effectLst/>
                        <a:latin typeface="Calibri"/>
                        <a:ea typeface="Calibri"/>
                        <a:cs typeface="Times New Roman"/>
                      </a:endParaRPr>
                    </a:p>
                  </a:txBody>
                  <a:tcPr marL="64987" marR="64987" marT="0" marB="0"/>
                </a:tc>
                <a:tc>
                  <a:txBody>
                    <a:bodyPr/>
                    <a:lstStyle/>
                    <a:p>
                      <a:pPr>
                        <a:lnSpc>
                          <a:spcPct val="115000"/>
                        </a:lnSpc>
                        <a:spcAft>
                          <a:spcPts val="0"/>
                        </a:spcAft>
                      </a:pPr>
                      <a:r>
                        <a:rPr lang="en-GB" sz="1200" dirty="0">
                          <a:effectLst/>
                        </a:rPr>
                        <a:t> </a:t>
                      </a:r>
                      <a:endParaRPr lang="en-GB" sz="1200" b="0" dirty="0">
                        <a:effectLst/>
                        <a:latin typeface="Calibri"/>
                        <a:ea typeface="Calibri"/>
                        <a:cs typeface="Times New Roman"/>
                      </a:endParaRPr>
                    </a:p>
                  </a:txBody>
                  <a:tcPr marL="64987" marR="64987" marT="0" marB="0"/>
                </a:tc>
                <a:extLst>
                  <a:ext uri="{0D108BD9-81ED-4DB2-BD59-A6C34878D82A}">
                    <a16:rowId xmlns="" xmlns:a16="http://schemas.microsoft.com/office/drawing/2014/main" val="10004"/>
                  </a:ext>
                </a:extLst>
              </a:tr>
              <a:tr h="398585">
                <a:tc>
                  <a:txBody>
                    <a:bodyPr/>
                    <a:lstStyle/>
                    <a:p>
                      <a:pPr algn="just">
                        <a:lnSpc>
                          <a:spcPct val="150000"/>
                        </a:lnSpc>
                        <a:spcAft>
                          <a:spcPts val="600"/>
                        </a:spcAft>
                      </a:pPr>
                      <a:r>
                        <a:rPr lang="en-GB" sz="1200" dirty="0">
                          <a:effectLst/>
                        </a:rPr>
                        <a:t>β = 0.39</a:t>
                      </a:r>
                      <a:endParaRPr lang="en-GB" sz="1200" b="0" dirty="0">
                        <a:effectLst/>
                        <a:latin typeface="Calibri"/>
                        <a:ea typeface="Calibri"/>
                        <a:cs typeface="Times New Roman"/>
                      </a:endParaRPr>
                    </a:p>
                  </a:txBody>
                  <a:tcPr marL="64987" marR="64987" marT="0" marB="0"/>
                </a:tc>
                <a:tc>
                  <a:txBody>
                    <a:bodyPr/>
                    <a:lstStyle/>
                    <a:p>
                      <a:pPr algn="just">
                        <a:lnSpc>
                          <a:spcPct val="150000"/>
                        </a:lnSpc>
                        <a:spcAft>
                          <a:spcPts val="600"/>
                        </a:spcAft>
                      </a:pPr>
                      <a:r>
                        <a:rPr lang="en-GB" sz="1200" dirty="0">
                          <a:effectLst/>
                        </a:rPr>
                        <a:t>β = 0.30</a:t>
                      </a:r>
                      <a:endParaRPr lang="en-GB" sz="1200" b="0" dirty="0">
                        <a:effectLst/>
                        <a:latin typeface="Calibri"/>
                        <a:ea typeface="Calibri"/>
                        <a:cs typeface="Times New Roman"/>
                      </a:endParaRPr>
                    </a:p>
                  </a:txBody>
                  <a:tcPr marL="64987" marR="64987" marT="0" marB="0"/>
                </a:tc>
                <a:tc>
                  <a:txBody>
                    <a:bodyPr/>
                    <a:lstStyle/>
                    <a:p>
                      <a:pPr algn="just">
                        <a:lnSpc>
                          <a:spcPct val="150000"/>
                        </a:lnSpc>
                        <a:spcAft>
                          <a:spcPts val="600"/>
                        </a:spcAft>
                      </a:pPr>
                      <a:r>
                        <a:rPr lang="en-GB" sz="1200" dirty="0">
                          <a:effectLst/>
                        </a:rPr>
                        <a:t>β = 0.11 </a:t>
                      </a:r>
                      <a:endParaRPr lang="en-GB" sz="1200" b="0" dirty="0">
                        <a:effectLst/>
                        <a:latin typeface="Calibri"/>
                        <a:ea typeface="Calibri"/>
                        <a:cs typeface="Times New Roman"/>
                      </a:endParaRPr>
                    </a:p>
                  </a:txBody>
                  <a:tcPr marL="64987" marR="64987" marT="0" marB="0"/>
                </a:tc>
                <a:tc>
                  <a:txBody>
                    <a:bodyPr/>
                    <a:lstStyle/>
                    <a:p>
                      <a:pPr>
                        <a:lnSpc>
                          <a:spcPct val="150000"/>
                        </a:lnSpc>
                        <a:spcAft>
                          <a:spcPts val="600"/>
                        </a:spcAft>
                      </a:pPr>
                      <a:r>
                        <a:rPr lang="en-GB" sz="1200" dirty="0">
                          <a:effectLst/>
                        </a:rPr>
                        <a:t> </a:t>
                      </a:r>
                      <a:endParaRPr lang="en-GB" sz="1200" b="0" dirty="0">
                        <a:effectLst/>
                        <a:latin typeface="Calibri"/>
                        <a:ea typeface="Calibri"/>
                        <a:cs typeface="Times New Roman"/>
                      </a:endParaRPr>
                    </a:p>
                  </a:txBody>
                  <a:tcPr marL="64987" marR="64987" marT="0" marB="0"/>
                </a:tc>
                <a:tc>
                  <a:txBody>
                    <a:bodyPr/>
                    <a:lstStyle/>
                    <a:p>
                      <a:pPr>
                        <a:lnSpc>
                          <a:spcPct val="115000"/>
                        </a:lnSpc>
                        <a:spcAft>
                          <a:spcPts val="0"/>
                        </a:spcAft>
                      </a:pPr>
                      <a:r>
                        <a:rPr lang="en-GB" sz="1200" dirty="0">
                          <a:effectLst/>
                        </a:rPr>
                        <a:t>P= 0.017</a:t>
                      </a:r>
                      <a:endParaRPr lang="en-GB" sz="1200" b="0" dirty="0">
                        <a:effectLst/>
                        <a:latin typeface="Calibri"/>
                        <a:ea typeface="Calibri"/>
                        <a:cs typeface="Times New Roman"/>
                      </a:endParaRPr>
                    </a:p>
                  </a:txBody>
                  <a:tcPr marL="64987" marR="64987" marT="0" marB="0"/>
                </a:tc>
                <a:tc>
                  <a:txBody>
                    <a:bodyPr/>
                    <a:lstStyle/>
                    <a:p>
                      <a:pPr>
                        <a:lnSpc>
                          <a:spcPct val="115000"/>
                        </a:lnSpc>
                        <a:spcAft>
                          <a:spcPts val="0"/>
                        </a:spcAft>
                      </a:pPr>
                      <a:r>
                        <a:rPr lang="en-GB" sz="1200" dirty="0">
                          <a:effectLst/>
                        </a:rPr>
                        <a:t>Partial Mediation</a:t>
                      </a:r>
                      <a:endParaRPr lang="en-GB" sz="1200" b="0" dirty="0">
                        <a:effectLst/>
                        <a:latin typeface="Calibri"/>
                        <a:ea typeface="Calibri"/>
                        <a:cs typeface="Times New Roman"/>
                      </a:endParaRPr>
                    </a:p>
                  </a:txBody>
                  <a:tcPr marL="64987" marR="64987" marT="0" marB="0"/>
                </a:tc>
                <a:extLst>
                  <a:ext uri="{0D108BD9-81ED-4DB2-BD59-A6C34878D82A}">
                    <a16:rowId xmlns="" xmlns:a16="http://schemas.microsoft.com/office/drawing/2014/main" val="10005"/>
                  </a:ext>
                </a:extLst>
              </a:tr>
              <a:tr h="199293">
                <a:tc gridSpan="6">
                  <a:txBody>
                    <a:bodyPr/>
                    <a:lstStyle/>
                    <a:p>
                      <a:pPr>
                        <a:lnSpc>
                          <a:spcPct val="115000"/>
                        </a:lnSpc>
                        <a:spcAft>
                          <a:spcPts val="0"/>
                        </a:spcAft>
                      </a:pPr>
                      <a:r>
                        <a:rPr lang="en-GB" sz="1200" dirty="0">
                          <a:effectLst/>
                        </a:rPr>
                        <a:t> </a:t>
                      </a:r>
                      <a:endParaRPr lang="en-GB" sz="1200" b="0" dirty="0">
                        <a:effectLst/>
                        <a:latin typeface="Calibri"/>
                        <a:ea typeface="Calibri"/>
                        <a:cs typeface="Times New Roman"/>
                      </a:endParaRPr>
                    </a:p>
                  </a:txBody>
                  <a:tcPr marL="64987" marR="64987"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6"/>
                  </a:ext>
                </a:extLst>
              </a:tr>
              <a:tr h="779840">
                <a:tc>
                  <a:txBody>
                    <a:bodyPr/>
                    <a:lstStyle/>
                    <a:p>
                      <a:pPr algn="just">
                        <a:lnSpc>
                          <a:spcPct val="150000"/>
                        </a:lnSpc>
                        <a:spcAft>
                          <a:spcPts val="600"/>
                        </a:spcAft>
                      </a:pPr>
                      <a:r>
                        <a:rPr lang="en-GB" sz="1200" dirty="0">
                          <a:effectLst/>
                        </a:rPr>
                        <a:t>POS</a:t>
                      </a:r>
                      <a:r>
                        <a:rPr lang="en-GB" sz="1200" dirty="0">
                          <a:effectLst/>
                          <a:sym typeface="Wingdings"/>
                        </a:rPr>
                        <a:t></a:t>
                      </a:r>
                      <a:r>
                        <a:rPr lang="en-GB" sz="1200" dirty="0">
                          <a:effectLst/>
                        </a:rPr>
                        <a:t>OCB</a:t>
                      </a:r>
                      <a:endParaRPr lang="en-GB" sz="1200" b="0" dirty="0">
                        <a:effectLst/>
                        <a:latin typeface="Calibri"/>
                        <a:ea typeface="Calibri"/>
                        <a:cs typeface="Times New Roman"/>
                      </a:endParaRPr>
                    </a:p>
                  </a:txBody>
                  <a:tcPr marL="64987" marR="64987" marT="0" marB="0"/>
                </a:tc>
                <a:tc>
                  <a:txBody>
                    <a:bodyPr/>
                    <a:lstStyle/>
                    <a:p>
                      <a:pPr algn="just">
                        <a:lnSpc>
                          <a:spcPct val="150000"/>
                        </a:lnSpc>
                        <a:spcAft>
                          <a:spcPts val="600"/>
                        </a:spcAft>
                      </a:pPr>
                      <a:r>
                        <a:rPr lang="en-GB" sz="1200" dirty="0">
                          <a:effectLst/>
                        </a:rPr>
                        <a:t>POS</a:t>
                      </a:r>
                      <a:r>
                        <a:rPr lang="en-GB" sz="1200" dirty="0">
                          <a:effectLst/>
                          <a:sym typeface="Wingdings"/>
                        </a:rPr>
                        <a:t></a:t>
                      </a:r>
                      <a:r>
                        <a:rPr lang="en-GB" sz="1200" dirty="0">
                          <a:effectLst/>
                        </a:rPr>
                        <a:t> FO</a:t>
                      </a:r>
                      <a:endParaRPr lang="en-GB" sz="1200" b="0" dirty="0">
                        <a:effectLst/>
                        <a:latin typeface="Calibri"/>
                        <a:ea typeface="Calibri"/>
                        <a:cs typeface="Times New Roman"/>
                      </a:endParaRPr>
                    </a:p>
                  </a:txBody>
                  <a:tcPr marL="64987" marR="64987" marT="0" marB="0"/>
                </a:tc>
                <a:tc>
                  <a:txBody>
                    <a:bodyPr/>
                    <a:lstStyle/>
                    <a:p>
                      <a:pPr algn="just">
                        <a:lnSpc>
                          <a:spcPct val="150000"/>
                        </a:lnSpc>
                        <a:spcAft>
                          <a:spcPts val="600"/>
                        </a:spcAft>
                      </a:pPr>
                      <a:r>
                        <a:rPr lang="en-GB" sz="1200" dirty="0">
                          <a:effectLst/>
                        </a:rPr>
                        <a:t>FO</a:t>
                      </a:r>
                      <a:r>
                        <a:rPr lang="en-GB" sz="1200" dirty="0">
                          <a:effectLst/>
                          <a:sym typeface="Wingdings"/>
                        </a:rPr>
                        <a:t></a:t>
                      </a:r>
                      <a:r>
                        <a:rPr lang="en-GB" sz="1200" dirty="0">
                          <a:effectLst/>
                        </a:rPr>
                        <a:t> OCB</a:t>
                      </a:r>
                      <a:endParaRPr lang="en-GB" sz="1200" b="0" dirty="0">
                        <a:effectLst/>
                        <a:latin typeface="Calibri"/>
                        <a:ea typeface="Calibri"/>
                        <a:cs typeface="Times New Roman"/>
                      </a:endParaRPr>
                    </a:p>
                  </a:txBody>
                  <a:tcPr marL="64987" marR="64987" marT="0" marB="0"/>
                </a:tc>
                <a:tc>
                  <a:txBody>
                    <a:bodyPr/>
                    <a:lstStyle/>
                    <a:p>
                      <a:pPr>
                        <a:lnSpc>
                          <a:spcPct val="150000"/>
                        </a:lnSpc>
                        <a:spcAft>
                          <a:spcPts val="600"/>
                        </a:spcAft>
                      </a:pPr>
                      <a:r>
                        <a:rPr lang="en-GB" sz="1200" dirty="0">
                          <a:effectLst/>
                        </a:rPr>
                        <a:t>Organizational Citizenship behaviour  </a:t>
                      </a:r>
                      <a:endParaRPr lang="en-GB" sz="1200" b="0" dirty="0">
                        <a:effectLst/>
                        <a:latin typeface="Calibri"/>
                        <a:ea typeface="Calibri"/>
                        <a:cs typeface="Times New Roman"/>
                      </a:endParaRPr>
                    </a:p>
                  </a:txBody>
                  <a:tcPr marL="64987" marR="64987" marT="0" marB="0"/>
                </a:tc>
                <a:tc>
                  <a:txBody>
                    <a:bodyPr/>
                    <a:lstStyle/>
                    <a:p>
                      <a:pPr>
                        <a:lnSpc>
                          <a:spcPct val="115000"/>
                        </a:lnSpc>
                        <a:spcAft>
                          <a:spcPts val="0"/>
                        </a:spcAft>
                      </a:pPr>
                      <a:r>
                        <a:rPr lang="en-GB" sz="1200" dirty="0">
                          <a:effectLst/>
                        </a:rPr>
                        <a:t> </a:t>
                      </a:r>
                      <a:endParaRPr lang="en-GB" sz="1200" b="0" dirty="0">
                        <a:effectLst/>
                        <a:latin typeface="Calibri"/>
                        <a:ea typeface="Calibri"/>
                        <a:cs typeface="Times New Roman"/>
                      </a:endParaRPr>
                    </a:p>
                  </a:txBody>
                  <a:tcPr marL="64987" marR="64987" marT="0" marB="0"/>
                </a:tc>
                <a:tc>
                  <a:txBody>
                    <a:bodyPr/>
                    <a:lstStyle/>
                    <a:p>
                      <a:pPr>
                        <a:lnSpc>
                          <a:spcPct val="115000"/>
                        </a:lnSpc>
                        <a:spcAft>
                          <a:spcPts val="0"/>
                        </a:spcAft>
                      </a:pPr>
                      <a:r>
                        <a:rPr lang="en-GB" sz="1200" dirty="0">
                          <a:effectLst/>
                        </a:rPr>
                        <a:t> </a:t>
                      </a:r>
                      <a:endParaRPr lang="en-GB" sz="1200" b="0" dirty="0">
                        <a:effectLst/>
                        <a:latin typeface="Calibri"/>
                        <a:ea typeface="Calibri"/>
                        <a:cs typeface="Times New Roman"/>
                      </a:endParaRPr>
                    </a:p>
                  </a:txBody>
                  <a:tcPr marL="64987" marR="64987" marT="0" marB="0"/>
                </a:tc>
                <a:extLst>
                  <a:ext uri="{0D108BD9-81ED-4DB2-BD59-A6C34878D82A}">
                    <a16:rowId xmlns="" xmlns:a16="http://schemas.microsoft.com/office/drawing/2014/main" val="10007"/>
                  </a:ext>
                </a:extLst>
              </a:tr>
              <a:tr h="398585">
                <a:tc>
                  <a:txBody>
                    <a:bodyPr/>
                    <a:lstStyle/>
                    <a:p>
                      <a:pPr algn="just">
                        <a:lnSpc>
                          <a:spcPct val="150000"/>
                        </a:lnSpc>
                        <a:spcAft>
                          <a:spcPts val="600"/>
                        </a:spcAft>
                      </a:pPr>
                      <a:r>
                        <a:rPr lang="en-GB" sz="1200" dirty="0">
                          <a:effectLst/>
                        </a:rPr>
                        <a:t>β = 0.12</a:t>
                      </a:r>
                      <a:endParaRPr lang="en-GB" sz="1200" b="0" dirty="0">
                        <a:effectLst/>
                        <a:latin typeface="Calibri"/>
                        <a:ea typeface="Calibri"/>
                        <a:cs typeface="Times New Roman"/>
                      </a:endParaRPr>
                    </a:p>
                  </a:txBody>
                  <a:tcPr marL="64987" marR="64987" marT="0" marB="0"/>
                </a:tc>
                <a:tc>
                  <a:txBody>
                    <a:bodyPr/>
                    <a:lstStyle/>
                    <a:p>
                      <a:pPr algn="just">
                        <a:lnSpc>
                          <a:spcPct val="150000"/>
                        </a:lnSpc>
                        <a:spcAft>
                          <a:spcPts val="600"/>
                        </a:spcAft>
                      </a:pPr>
                      <a:r>
                        <a:rPr lang="en-GB" sz="1200" dirty="0">
                          <a:effectLst/>
                        </a:rPr>
                        <a:t>β = 0.22</a:t>
                      </a:r>
                      <a:endParaRPr lang="en-GB" sz="1200" b="0" dirty="0">
                        <a:effectLst/>
                        <a:latin typeface="Calibri"/>
                        <a:ea typeface="Calibri"/>
                        <a:cs typeface="Times New Roman"/>
                      </a:endParaRPr>
                    </a:p>
                  </a:txBody>
                  <a:tcPr marL="64987" marR="64987" marT="0" marB="0"/>
                </a:tc>
                <a:tc>
                  <a:txBody>
                    <a:bodyPr/>
                    <a:lstStyle/>
                    <a:p>
                      <a:pPr algn="just">
                        <a:lnSpc>
                          <a:spcPct val="150000"/>
                        </a:lnSpc>
                        <a:spcAft>
                          <a:spcPts val="600"/>
                        </a:spcAft>
                      </a:pPr>
                      <a:r>
                        <a:rPr lang="en-GB" sz="1200" dirty="0">
                          <a:effectLst/>
                        </a:rPr>
                        <a:t>β = 0.24 </a:t>
                      </a:r>
                      <a:endParaRPr lang="en-GB" sz="1200" b="0" dirty="0">
                        <a:effectLst/>
                        <a:latin typeface="Calibri"/>
                        <a:ea typeface="Calibri"/>
                        <a:cs typeface="Times New Roman"/>
                      </a:endParaRPr>
                    </a:p>
                  </a:txBody>
                  <a:tcPr marL="64987" marR="64987" marT="0" marB="0"/>
                </a:tc>
                <a:tc>
                  <a:txBody>
                    <a:bodyPr/>
                    <a:lstStyle/>
                    <a:p>
                      <a:pPr>
                        <a:lnSpc>
                          <a:spcPct val="150000"/>
                        </a:lnSpc>
                        <a:spcAft>
                          <a:spcPts val="600"/>
                        </a:spcAft>
                      </a:pPr>
                      <a:r>
                        <a:rPr lang="en-GB" sz="1200" dirty="0">
                          <a:effectLst/>
                        </a:rPr>
                        <a:t> </a:t>
                      </a:r>
                      <a:endParaRPr lang="en-GB" sz="1200" b="0" dirty="0">
                        <a:effectLst/>
                        <a:latin typeface="Calibri"/>
                        <a:ea typeface="Calibri"/>
                        <a:cs typeface="Times New Roman"/>
                      </a:endParaRPr>
                    </a:p>
                  </a:txBody>
                  <a:tcPr marL="64987" marR="64987" marT="0" marB="0"/>
                </a:tc>
                <a:tc>
                  <a:txBody>
                    <a:bodyPr/>
                    <a:lstStyle/>
                    <a:p>
                      <a:pPr>
                        <a:lnSpc>
                          <a:spcPct val="115000"/>
                        </a:lnSpc>
                        <a:spcAft>
                          <a:spcPts val="0"/>
                        </a:spcAft>
                      </a:pPr>
                      <a:r>
                        <a:rPr lang="en-GB" sz="1200" dirty="0">
                          <a:effectLst/>
                        </a:rPr>
                        <a:t>P=  0.014</a:t>
                      </a:r>
                      <a:endParaRPr lang="en-GB" sz="1200" b="0" dirty="0">
                        <a:effectLst/>
                        <a:latin typeface="Calibri"/>
                        <a:ea typeface="Calibri"/>
                        <a:cs typeface="Times New Roman"/>
                      </a:endParaRPr>
                    </a:p>
                  </a:txBody>
                  <a:tcPr marL="64987" marR="64987" marT="0" marB="0"/>
                </a:tc>
                <a:tc>
                  <a:txBody>
                    <a:bodyPr/>
                    <a:lstStyle/>
                    <a:p>
                      <a:pPr>
                        <a:lnSpc>
                          <a:spcPct val="115000"/>
                        </a:lnSpc>
                        <a:spcAft>
                          <a:spcPts val="0"/>
                        </a:spcAft>
                      </a:pPr>
                      <a:r>
                        <a:rPr lang="en-GB" sz="1200" dirty="0">
                          <a:effectLst/>
                        </a:rPr>
                        <a:t>Partial Mediation </a:t>
                      </a:r>
                      <a:endParaRPr lang="en-GB" sz="1200" b="0" dirty="0">
                        <a:effectLst/>
                        <a:latin typeface="Calibri"/>
                        <a:ea typeface="Calibri"/>
                        <a:cs typeface="Times New Roman"/>
                      </a:endParaRPr>
                    </a:p>
                  </a:txBody>
                  <a:tcPr marL="64987" marR="64987" marT="0" marB="0"/>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2037677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24746" y="692696"/>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Content Placeholder 2"/>
          <p:cNvSpPr txBox="1">
            <a:spLocks/>
          </p:cNvSpPr>
          <p:nvPr/>
        </p:nvSpPr>
        <p:spPr>
          <a:xfrm>
            <a:off x="238892" y="1268760"/>
            <a:ext cx="8562975" cy="46207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Clr>
                <a:srgbClr val="FFC000"/>
              </a:buClr>
              <a:buFont typeface="Arial" pitchFamily="34" charset="0"/>
              <a:buChar char="•"/>
            </a:pPr>
            <a:endParaRPr lang="en-US" sz="1800" dirty="0">
              <a:solidFill>
                <a:schemeClr val="bg2">
                  <a:lumMod val="10000"/>
                </a:schemeClr>
              </a:solidFill>
            </a:endParaRPr>
          </a:p>
        </p:txBody>
      </p:sp>
      <p:sp>
        <p:nvSpPr>
          <p:cNvPr id="2" name="Rectangle 1"/>
          <p:cNvSpPr/>
          <p:nvPr/>
        </p:nvSpPr>
        <p:spPr>
          <a:xfrm>
            <a:off x="138173" y="109504"/>
            <a:ext cx="3815019" cy="523220"/>
          </a:xfrm>
          <a:prstGeom prst="rect">
            <a:avLst/>
          </a:prstGeom>
        </p:spPr>
        <p:txBody>
          <a:bodyPr wrap="none">
            <a:spAutoFit/>
          </a:bodyPr>
          <a:lstStyle/>
          <a:p>
            <a:pPr>
              <a:spcBef>
                <a:spcPct val="20000"/>
              </a:spcBef>
              <a:buClr>
                <a:srgbClr val="FFC000"/>
              </a:buClr>
            </a:pPr>
            <a:r>
              <a:rPr lang="en-GB" sz="2800" b="1" dirty="0" smtClean="0">
                <a:solidFill>
                  <a:schemeClr val="tx2">
                    <a:lumMod val="75000"/>
                  </a:schemeClr>
                </a:solidFill>
              </a:rPr>
              <a:t>Results of Hypotheses 1 </a:t>
            </a:r>
            <a:endParaRPr lang="en-GB" sz="2800" b="1" dirty="0">
              <a:solidFill>
                <a:schemeClr val="tx2">
                  <a:lumMod val="75000"/>
                </a:schemeClr>
              </a:solidFill>
            </a:endParaRPr>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202" y="692697"/>
            <a:ext cx="4957862" cy="5644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0758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80728"/>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Content Placeholder 2"/>
          <p:cNvSpPr txBox="1">
            <a:spLocks/>
          </p:cNvSpPr>
          <p:nvPr/>
        </p:nvSpPr>
        <p:spPr>
          <a:xfrm>
            <a:off x="238892" y="1268760"/>
            <a:ext cx="8562975" cy="46207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Clr>
                <a:srgbClr val="FFC000"/>
              </a:buClr>
              <a:buFont typeface="Arial" pitchFamily="34" charset="0"/>
              <a:buChar char="•"/>
            </a:pPr>
            <a:endParaRPr lang="en-US" sz="1800" dirty="0">
              <a:solidFill>
                <a:schemeClr val="bg2">
                  <a:lumMod val="10000"/>
                </a:schemeClr>
              </a:solidFill>
            </a:endParaRPr>
          </a:p>
        </p:txBody>
      </p:sp>
      <p:sp>
        <p:nvSpPr>
          <p:cNvPr id="2" name="Rectangle 1"/>
          <p:cNvSpPr/>
          <p:nvPr/>
        </p:nvSpPr>
        <p:spPr>
          <a:xfrm>
            <a:off x="138173" y="332656"/>
            <a:ext cx="3815019" cy="523220"/>
          </a:xfrm>
          <a:prstGeom prst="rect">
            <a:avLst/>
          </a:prstGeom>
        </p:spPr>
        <p:txBody>
          <a:bodyPr wrap="none">
            <a:spAutoFit/>
          </a:bodyPr>
          <a:lstStyle/>
          <a:p>
            <a:pPr>
              <a:spcBef>
                <a:spcPct val="20000"/>
              </a:spcBef>
              <a:buClr>
                <a:srgbClr val="FFC000"/>
              </a:buClr>
            </a:pPr>
            <a:r>
              <a:rPr lang="en-GB" sz="2800" b="1" dirty="0" smtClean="0">
                <a:solidFill>
                  <a:schemeClr val="tx2">
                    <a:lumMod val="75000"/>
                  </a:schemeClr>
                </a:solidFill>
              </a:rPr>
              <a:t>Results of Hypotheses 2 </a:t>
            </a:r>
            <a:endParaRPr lang="en-GB" sz="2800" b="1" dirty="0">
              <a:solidFill>
                <a:schemeClr val="tx2">
                  <a:lumMod val="75000"/>
                </a:schemeClr>
              </a:solidFill>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968" y="1097503"/>
            <a:ext cx="4894088" cy="5345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670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488" y="764704"/>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372333"/>
            <a:ext cx="9144000" cy="485667"/>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Content Placeholder 2"/>
          <p:cNvSpPr txBox="1">
            <a:spLocks/>
          </p:cNvSpPr>
          <p:nvPr/>
        </p:nvSpPr>
        <p:spPr>
          <a:xfrm>
            <a:off x="238892" y="1268760"/>
            <a:ext cx="8562975" cy="46207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Clr>
                <a:srgbClr val="FFC000"/>
              </a:buClr>
              <a:buFont typeface="Arial" pitchFamily="34" charset="0"/>
              <a:buChar char="•"/>
            </a:pPr>
            <a:endParaRPr lang="en-US" sz="1800" dirty="0">
              <a:solidFill>
                <a:schemeClr val="bg2">
                  <a:lumMod val="10000"/>
                </a:schemeClr>
              </a:solidFill>
            </a:endParaRPr>
          </a:p>
        </p:txBody>
      </p:sp>
      <p:sp>
        <p:nvSpPr>
          <p:cNvPr id="6" name="TextBox 5"/>
          <p:cNvSpPr txBox="1"/>
          <p:nvPr/>
        </p:nvSpPr>
        <p:spPr>
          <a:xfrm>
            <a:off x="0" y="175557"/>
            <a:ext cx="8535224" cy="461665"/>
          </a:xfrm>
          <a:prstGeom prst="rect">
            <a:avLst/>
          </a:prstGeom>
          <a:noFill/>
        </p:spPr>
        <p:txBody>
          <a:bodyPr wrap="square" rtlCol="0">
            <a:spAutoFit/>
          </a:bodyPr>
          <a:lstStyle/>
          <a:p>
            <a:pPr>
              <a:spcBef>
                <a:spcPct val="20000"/>
              </a:spcBef>
              <a:buClr>
                <a:srgbClr val="FFC000"/>
              </a:buClr>
            </a:pPr>
            <a:r>
              <a:rPr lang="en-GB" sz="2400" b="1" dirty="0" smtClean="0">
                <a:solidFill>
                  <a:schemeClr val="tx2">
                    <a:lumMod val="75000"/>
                  </a:schemeClr>
                </a:solidFill>
              </a:rPr>
              <a:t>    ITO is part of </a:t>
            </a:r>
            <a:r>
              <a:rPr lang="en-GB" sz="2400" b="1" dirty="0">
                <a:solidFill>
                  <a:schemeClr val="tx2">
                    <a:lumMod val="75000"/>
                  </a:schemeClr>
                </a:solidFill>
              </a:rPr>
              <a:t>G</a:t>
            </a:r>
            <a:r>
              <a:rPr lang="en-GB" sz="2400" b="1" dirty="0" smtClean="0">
                <a:solidFill>
                  <a:schemeClr val="tx2">
                    <a:lumMod val="75000"/>
                  </a:schemeClr>
                </a:solidFill>
              </a:rPr>
              <a:t>lobal </a:t>
            </a:r>
            <a:r>
              <a:rPr lang="en-GB" sz="2400" b="1" dirty="0">
                <a:solidFill>
                  <a:schemeClr val="tx2">
                    <a:lumMod val="75000"/>
                  </a:schemeClr>
                </a:solidFill>
              </a:rPr>
              <a:t>E</a:t>
            </a:r>
            <a:r>
              <a:rPr lang="en-GB" sz="2400" b="1" dirty="0" smtClean="0">
                <a:solidFill>
                  <a:schemeClr val="tx2">
                    <a:lumMod val="75000"/>
                  </a:schemeClr>
                </a:solidFill>
              </a:rPr>
              <a:t>conomy   </a:t>
            </a:r>
            <a:endParaRPr lang="en-GB" sz="2400" b="1" dirty="0">
              <a:solidFill>
                <a:schemeClr val="tx2">
                  <a:lumMod val="75000"/>
                </a:schemeClr>
              </a:solidFill>
            </a:endParaRPr>
          </a:p>
        </p:txBody>
      </p:sp>
      <p:sp>
        <p:nvSpPr>
          <p:cNvPr id="7" name="Rectangle 6"/>
          <p:cNvSpPr/>
          <p:nvPr/>
        </p:nvSpPr>
        <p:spPr>
          <a:xfrm>
            <a:off x="55035" y="616911"/>
            <a:ext cx="3751773" cy="4278094"/>
          </a:xfrm>
          <a:prstGeom prst="rect">
            <a:avLst/>
          </a:prstGeom>
        </p:spPr>
        <p:txBody>
          <a:bodyPr wrap="square">
            <a:spAutoFit/>
          </a:bodyPr>
          <a:lstStyle/>
          <a:p>
            <a:pPr algn="just">
              <a:buClr>
                <a:srgbClr val="FFC000"/>
              </a:buClr>
              <a:buSzPct val="150000"/>
            </a:pPr>
            <a:endParaRPr lang="en-GB" sz="1600" dirty="0" smtClean="0"/>
          </a:p>
          <a:p>
            <a:pPr marL="285750" indent="-285750" algn="just">
              <a:buClr>
                <a:srgbClr val="FFC000"/>
              </a:buClr>
              <a:buSzPct val="150000"/>
              <a:buFont typeface="Arial" panose="020B0604020202020204" pitchFamily="34" charset="0"/>
              <a:buChar char="•"/>
            </a:pPr>
            <a:r>
              <a:rPr lang="en-GB" sz="1600" dirty="0" smtClean="0"/>
              <a:t>ITO </a:t>
            </a:r>
            <a:r>
              <a:rPr lang="en-GB" sz="1600" dirty="0"/>
              <a:t>is part of globalized </a:t>
            </a:r>
            <a:r>
              <a:rPr lang="en-GB" sz="1600" dirty="0" smtClean="0"/>
              <a:t>economies, about U$ Trillion 4 worthy industry  2021</a:t>
            </a:r>
            <a:endParaRPr lang="en-GB" sz="1600" dirty="0"/>
          </a:p>
          <a:p>
            <a:pPr algn="just">
              <a:buClr>
                <a:srgbClr val="FFC000"/>
              </a:buClr>
              <a:buSzPct val="150000"/>
            </a:pPr>
            <a:endParaRPr lang="en-GB" sz="1600" dirty="0"/>
          </a:p>
          <a:p>
            <a:pPr marL="285750" indent="-285750" algn="just">
              <a:buClr>
                <a:srgbClr val="FFC000"/>
              </a:buClr>
              <a:buSzPct val="150000"/>
              <a:buFont typeface="Arial" panose="020B0604020202020204" pitchFamily="34" charset="0"/>
              <a:buChar char="•"/>
            </a:pPr>
            <a:r>
              <a:rPr lang="en-GB" sz="1600" dirty="0"/>
              <a:t>The ITO gained economic prominence primarily due to pursuit of low-cost structure and the ability to access a global resource pool </a:t>
            </a:r>
          </a:p>
          <a:p>
            <a:endParaRPr lang="en-GB" sz="1600" dirty="0"/>
          </a:p>
          <a:p>
            <a:endParaRPr lang="en-GB" sz="1600" dirty="0"/>
          </a:p>
          <a:p>
            <a:pPr marL="285750" indent="-285750" algn="just">
              <a:buClr>
                <a:srgbClr val="FFC000"/>
              </a:buClr>
              <a:buSzPct val="150000"/>
              <a:buFont typeface="Arial" panose="020B0604020202020204" pitchFamily="34" charset="0"/>
              <a:buChar char="•"/>
            </a:pPr>
            <a:r>
              <a:rPr lang="en-GB" sz="1600" dirty="0"/>
              <a:t>Even though the offshore could be typically described as anything other than the home country, as of today, it is understood that many ITO businesses are shifting their core and no-core tasks to the low-cost </a:t>
            </a:r>
            <a:r>
              <a:rPr lang="en-GB" sz="1600" dirty="0" smtClean="0"/>
              <a:t>nation. </a:t>
            </a:r>
            <a:endParaRPr lang="en-GB" sz="1600" dirty="0"/>
          </a:p>
        </p:txBody>
      </p:sp>
      <p:pic>
        <p:nvPicPr>
          <p:cNvPr id="8" name="Picture 6" descr="Benefits of Outsourcing in 2020 | Strategic Outsourc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836712"/>
            <a:ext cx="4896544" cy="52565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72332"/>
            <a:ext cx="1930921" cy="476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48173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80728"/>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Content Placeholder 2"/>
          <p:cNvSpPr txBox="1">
            <a:spLocks/>
          </p:cNvSpPr>
          <p:nvPr/>
        </p:nvSpPr>
        <p:spPr>
          <a:xfrm>
            <a:off x="238892" y="1268760"/>
            <a:ext cx="8562975" cy="46207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Clr>
                <a:srgbClr val="FFC000"/>
              </a:buClr>
              <a:buFont typeface="Arial" pitchFamily="34" charset="0"/>
              <a:buChar char="•"/>
            </a:pPr>
            <a:endParaRPr lang="en-US" sz="1800" dirty="0">
              <a:solidFill>
                <a:schemeClr val="bg2">
                  <a:lumMod val="10000"/>
                </a:schemeClr>
              </a:solidFill>
            </a:endParaRPr>
          </a:p>
        </p:txBody>
      </p:sp>
      <p:sp>
        <p:nvSpPr>
          <p:cNvPr id="6" name="TextBox 5"/>
          <p:cNvSpPr txBox="1"/>
          <p:nvPr/>
        </p:nvSpPr>
        <p:spPr>
          <a:xfrm>
            <a:off x="395536" y="2348880"/>
            <a:ext cx="8032450" cy="1569660"/>
          </a:xfrm>
          <a:prstGeom prst="rect">
            <a:avLst/>
          </a:prstGeom>
          <a:noFill/>
        </p:spPr>
        <p:txBody>
          <a:bodyPr wrap="square" rtlCol="0">
            <a:spAutoFit/>
          </a:bodyPr>
          <a:lstStyle/>
          <a:p>
            <a:pPr algn="ctr">
              <a:spcBef>
                <a:spcPct val="20000"/>
              </a:spcBef>
              <a:buClr>
                <a:srgbClr val="FFC000"/>
              </a:buClr>
            </a:pPr>
            <a:r>
              <a:rPr lang="en-GB" sz="4800" b="1" dirty="0"/>
              <a:t>CONCLUSIONS AND RECOMONDATIONS</a:t>
            </a:r>
          </a:p>
        </p:txBody>
      </p:sp>
      <p:sp>
        <p:nvSpPr>
          <p:cNvPr id="2" name="Rectangle 1"/>
          <p:cNvSpPr/>
          <p:nvPr/>
        </p:nvSpPr>
        <p:spPr>
          <a:xfrm>
            <a:off x="238892" y="116632"/>
            <a:ext cx="8941620" cy="369332"/>
          </a:xfrm>
          <a:prstGeom prst="rect">
            <a:avLst/>
          </a:prstGeom>
        </p:spPr>
        <p:txBody>
          <a:bodyPr wrap="square">
            <a:spAutoFit/>
          </a:bodyPr>
          <a:lstStyle/>
          <a:p>
            <a:r>
              <a:rPr lang="en-GB" dirty="0"/>
              <a:t> </a:t>
            </a:r>
            <a:endParaRPr lang="en-GB" sz="1600" dirty="0"/>
          </a:p>
        </p:txBody>
      </p:sp>
    </p:spTree>
    <p:extLst>
      <p:ext uri="{BB962C8B-B14F-4D97-AF65-F5344CB8AC3E}">
        <p14:creationId xmlns:p14="http://schemas.microsoft.com/office/powerpoint/2010/main" val="12161876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80728"/>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Content Placeholder 2"/>
          <p:cNvSpPr txBox="1">
            <a:spLocks/>
          </p:cNvSpPr>
          <p:nvPr/>
        </p:nvSpPr>
        <p:spPr>
          <a:xfrm>
            <a:off x="238892" y="1268760"/>
            <a:ext cx="8562975" cy="46207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Clr>
                <a:srgbClr val="FFC000"/>
              </a:buClr>
              <a:buFont typeface="Arial" pitchFamily="34" charset="0"/>
              <a:buChar char="•"/>
            </a:pPr>
            <a:endParaRPr lang="en-US" sz="1800" dirty="0">
              <a:solidFill>
                <a:schemeClr val="bg2">
                  <a:lumMod val="10000"/>
                </a:schemeClr>
              </a:solidFill>
            </a:endParaRPr>
          </a:p>
        </p:txBody>
      </p:sp>
      <p:sp>
        <p:nvSpPr>
          <p:cNvPr id="6" name="Rectangle 5"/>
          <p:cNvSpPr/>
          <p:nvPr/>
        </p:nvSpPr>
        <p:spPr>
          <a:xfrm>
            <a:off x="163895" y="1196752"/>
            <a:ext cx="8712968" cy="4524315"/>
          </a:xfrm>
          <a:prstGeom prst="rect">
            <a:avLst/>
          </a:prstGeom>
        </p:spPr>
        <p:txBody>
          <a:bodyPr wrap="square">
            <a:spAutoFit/>
          </a:bodyPr>
          <a:lstStyle/>
          <a:p>
            <a:pPr marL="285750" lvl="0" indent="-285750">
              <a:buClr>
                <a:srgbClr val="FFC000"/>
              </a:buClr>
              <a:buFont typeface="Arial" panose="020B0604020202020204" pitchFamily="34" charset="0"/>
              <a:buChar char="•"/>
            </a:pPr>
            <a:r>
              <a:rPr lang="en-GB" sz="1600" dirty="0"/>
              <a:t>The primary merits of this research study are its empirical disposition and contribution to the paucity of knowledge of POS literature in emerging economies. </a:t>
            </a:r>
          </a:p>
          <a:p>
            <a:pPr marL="285750" lvl="0" indent="-285750">
              <a:buClr>
                <a:srgbClr val="FFC000"/>
              </a:buClr>
              <a:buFont typeface="Arial" panose="020B0604020202020204" pitchFamily="34" charset="0"/>
              <a:buChar char="•"/>
            </a:pPr>
            <a:endParaRPr lang="en-GB" sz="1600" dirty="0"/>
          </a:p>
          <a:p>
            <a:pPr marL="285750" lvl="0" indent="-285750">
              <a:buClr>
                <a:srgbClr val="FFC000"/>
              </a:buClr>
              <a:buFont typeface="Arial" panose="020B0604020202020204" pitchFamily="34" charset="0"/>
              <a:buChar char="•"/>
            </a:pPr>
            <a:r>
              <a:rPr lang="en-GB" sz="1600" dirty="0"/>
              <a:t>ITO workers were found to develop general beliefs to the extent to which their work organizations value work contributions. </a:t>
            </a:r>
            <a:endParaRPr lang="en-GB" sz="1600" dirty="0" smtClean="0"/>
          </a:p>
          <a:p>
            <a:pPr marL="285750" lvl="0" indent="-285750">
              <a:buClr>
                <a:srgbClr val="FFC000"/>
              </a:buClr>
              <a:buFont typeface="Arial" panose="020B0604020202020204" pitchFamily="34" charset="0"/>
              <a:buChar char="•"/>
            </a:pPr>
            <a:endParaRPr lang="en-GB" sz="1600" dirty="0" smtClean="0"/>
          </a:p>
          <a:p>
            <a:pPr marL="285750" lvl="0" indent="-285750">
              <a:buClr>
                <a:srgbClr val="FFC000"/>
              </a:buClr>
              <a:buFont typeface="Arial" panose="020B0604020202020204" pitchFamily="34" charset="0"/>
              <a:buChar char="•"/>
            </a:pPr>
            <a:r>
              <a:rPr lang="en-GB" sz="1600" dirty="0" smtClean="0"/>
              <a:t>Thus</a:t>
            </a:r>
            <a:r>
              <a:rPr lang="en-GB" sz="1600" dirty="0"/>
              <a:t>, employers need to pay attention in terms of how they design-develop relevant organizational support practices to generate organizational oriented and beneficial employees work outcomes. </a:t>
            </a:r>
            <a:endParaRPr lang="en-GB" sz="1600" dirty="0" smtClean="0"/>
          </a:p>
          <a:p>
            <a:pPr lvl="0">
              <a:buClr>
                <a:srgbClr val="FFC000"/>
              </a:buClr>
            </a:pPr>
            <a:endParaRPr lang="en-GB" sz="1600" dirty="0"/>
          </a:p>
          <a:p>
            <a:pPr marL="285750" lvl="0" indent="-285750">
              <a:buClr>
                <a:srgbClr val="FFC000"/>
              </a:buClr>
              <a:buFont typeface="Arial" panose="020B0604020202020204" pitchFamily="34" charset="0"/>
              <a:buChar char="•"/>
            </a:pPr>
            <a:r>
              <a:rPr lang="en-GB" sz="1600" dirty="0"/>
              <a:t>Consider developing an ITO oriented POS scale for knowledge workers to better reflect their perceptions about their work organization, the emphasis placed on the nature of organizational support practices and individual work responsibilities. </a:t>
            </a:r>
            <a:endParaRPr lang="en-GB" sz="1600" dirty="0" smtClean="0"/>
          </a:p>
          <a:p>
            <a:pPr lvl="0">
              <a:buClr>
                <a:srgbClr val="FFC000"/>
              </a:buClr>
            </a:pPr>
            <a:endParaRPr lang="en-GB" sz="1600" dirty="0"/>
          </a:p>
          <a:p>
            <a:pPr marL="285750" lvl="0" indent="-285750">
              <a:buClr>
                <a:srgbClr val="FFC000"/>
              </a:buClr>
              <a:buFont typeface="Arial" panose="020B0604020202020204" pitchFamily="34" charset="0"/>
              <a:buChar char="•"/>
            </a:pPr>
            <a:r>
              <a:rPr lang="en-GB" sz="1600" dirty="0"/>
              <a:t>ITO workers’ work orientations and their supportive perceptions are contingent on both the individual and contextual characteristic of Sri Lanka and UAE. </a:t>
            </a:r>
            <a:endParaRPr lang="en-GB" sz="1600" dirty="0" smtClean="0"/>
          </a:p>
          <a:p>
            <a:pPr marL="285750" lvl="0" indent="-285750">
              <a:buClr>
                <a:srgbClr val="FFC000"/>
              </a:buClr>
              <a:buFont typeface="Arial" panose="020B0604020202020204" pitchFamily="34" charset="0"/>
              <a:buChar char="•"/>
            </a:pPr>
            <a:endParaRPr lang="en-GB" sz="1600" dirty="0"/>
          </a:p>
          <a:p>
            <a:pPr marL="285750" lvl="0" indent="-285750">
              <a:buClr>
                <a:srgbClr val="FFC000"/>
              </a:buClr>
              <a:buFont typeface="Arial" panose="020B0604020202020204" pitchFamily="34" charset="0"/>
              <a:buChar char="•"/>
            </a:pPr>
            <a:r>
              <a:rPr lang="en-GB" sz="1600" dirty="0" smtClean="0"/>
              <a:t>Hence</a:t>
            </a:r>
            <a:r>
              <a:rPr lang="en-GB" sz="1600" dirty="0"/>
              <a:t>, the applicability of global POS construct to a particular context becomes inconclusive unless the moderated impact is considered.</a:t>
            </a:r>
          </a:p>
        </p:txBody>
      </p:sp>
      <p:sp>
        <p:nvSpPr>
          <p:cNvPr id="7" name="Rectangle 6"/>
          <p:cNvSpPr/>
          <p:nvPr/>
        </p:nvSpPr>
        <p:spPr>
          <a:xfrm>
            <a:off x="137891" y="260648"/>
            <a:ext cx="5764014" cy="523220"/>
          </a:xfrm>
          <a:prstGeom prst="rect">
            <a:avLst/>
          </a:prstGeom>
        </p:spPr>
        <p:txBody>
          <a:bodyPr wrap="none">
            <a:spAutoFit/>
          </a:bodyPr>
          <a:lstStyle/>
          <a:p>
            <a:pPr>
              <a:spcBef>
                <a:spcPct val="20000"/>
              </a:spcBef>
              <a:buClr>
                <a:srgbClr val="FFC000"/>
              </a:buClr>
            </a:pPr>
            <a:r>
              <a:rPr lang="en-GB" sz="2800" b="1" dirty="0" smtClean="0">
                <a:solidFill>
                  <a:schemeClr val="tx2">
                    <a:lumMod val="75000"/>
                  </a:schemeClr>
                </a:solidFill>
              </a:rPr>
              <a:t>Conclusions And Recommendations 1</a:t>
            </a:r>
            <a:endParaRPr lang="en-GB" sz="2800" b="1" dirty="0">
              <a:solidFill>
                <a:schemeClr val="tx2">
                  <a:lumMod val="75000"/>
                </a:schemeClr>
              </a:solidFill>
            </a:endParaRPr>
          </a:p>
        </p:txBody>
      </p:sp>
    </p:spTree>
    <p:extLst>
      <p:ext uri="{BB962C8B-B14F-4D97-AF65-F5344CB8AC3E}">
        <p14:creationId xmlns:p14="http://schemas.microsoft.com/office/powerpoint/2010/main" val="30044701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80728"/>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Content Placeholder 2"/>
          <p:cNvSpPr txBox="1">
            <a:spLocks/>
          </p:cNvSpPr>
          <p:nvPr/>
        </p:nvSpPr>
        <p:spPr>
          <a:xfrm>
            <a:off x="238892" y="1268760"/>
            <a:ext cx="8562975" cy="46207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Clr>
                <a:srgbClr val="FFC000"/>
              </a:buClr>
              <a:buFont typeface="Arial" pitchFamily="34" charset="0"/>
              <a:buChar char="•"/>
            </a:pPr>
            <a:endParaRPr lang="en-US" sz="1800" dirty="0">
              <a:solidFill>
                <a:schemeClr val="bg2">
                  <a:lumMod val="10000"/>
                </a:schemeClr>
              </a:solidFill>
            </a:endParaRPr>
          </a:p>
        </p:txBody>
      </p:sp>
      <p:sp>
        <p:nvSpPr>
          <p:cNvPr id="3" name="Rectangle 2"/>
          <p:cNvSpPr/>
          <p:nvPr/>
        </p:nvSpPr>
        <p:spPr>
          <a:xfrm>
            <a:off x="323528" y="1268760"/>
            <a:ext cx="7992888" cy="3539430"/>
          </a:xfrm>
          <a:prstGeom prst="rect">
            <a:avLst/>
          </a:prstGeom>
        </p:spPr>
        <p:txBody>
          <a:bodyPr wrap="square">
            <a:spAutoFit/>
          </a:bodyPr>
          <a:lstStyle/>
          <a:p>
            <a:pPr marL="285750" indent="-285750">
              <a:buClr>
                <a:srgbClr val="FFC000"/>
              </a:buClr>
              <a:buFont typeface="Arial" panose="020B0604020202020204" pitchFamily="34" charset="0"/>
              <a:buChar char="•"/>
            </a:pPr>
            <a:r>
              <a:rPr lang="en-GB" sz="1600" dirty="0"/>
              <a:t>The differences in expressing supportive perception between ITO and non-ITO could be characterized to lucrative organizational conditions and agreements of service that ITO employees amuse.  </a:t>
            </a:r>
            <a:endParaRPr lang="en-GB" sz="1600" dirty="0" smtClean="0"/>
          </a:p>
          <a:p>
            <a:pPr>
              <a:buClr>
                <a:srgbClr val="FFC000"/>
              </a:buClr>
            </a:pPr>
            <a:endParaRPr lang="en-GB" sz="1600" dirty="0"/>
          </a:p>
          <a:p>
            <a:pPr marL="285750" indent="-285750">
              <a:buClr>
                <a:srgbClr val="FFC000"/>
              </a:buClr>
              <a:buFont typeface="Arial" panose="020B0604020202020204" pitchFamily="34" charset="0"/>
              <a:buChar char="•"/>
            </a:pPr>
            <a:r>
              <a:rPr lang="en-GB" sz="1600" dirty="0"/>
              <a:t>The integrative POS-ITO model retains multidimensional paradigms underpinning organizational behavioural variables: practical, convertible, user-friendly, cost-effective and extendable for changing ITO context. </a:t>
            </a:r>
            <a:endParaRPr lang="en-GB" sz="1600" dirty="0" smtClean="0"/>
          </a:p>
          <a:p>
            <a:pPr marL="285750" indent="-285750">
              <a:buClr>
                <a:srgbClr val="FFC000"/>
              </a:buClr>
              <a:buFont typeface="Arial" panose="020B0604020202020204" pitchFamily="34" charset="0"/>
              <a:buChar char="•"/>
            </a:pPr>
            <a:endParaRPr lang="en-GB" sz="1600" dirty="0"/>
          </a:p>
          <a:p>
            <a:pPr marL="285750" indent="-285750">
              <a:buClr>
                <a:srgbClr val="FFC000"/>
              </a:buClr>
              <a:buFont typeface="Arial" panose="020B0604020202020204" pitchFamily="34" charset="0"/>
              <a:buChar char="•"/>
            </a:pPr>
            <a:r>
              <a:rPr lang="en-GB" sz="1600" dirty="0"/>
              <a:t>It was evident that high-performing ITO economy (UAE) attracts migrant workers from lower-performing ITO economies. </a:t>
            </a:r>
            <a:endParaRPr lang="en-GB" sz="1600" dirty="0" smtClean="0"/>
          </a:p>
          <a:p>
            <a:pPr marL="285750" indent="-285750">
              <a:buClr>
                <a:srgbClr val="FFC000"/>
              </a:buClr>
              <a:buFont typeface="Arial" panose="020B0604020202020204" pitchFamily="34" charset="0"/>
              <a:buChar char="•"/>
            </a:pPr>
            <a:endParaRPr lang="en-GB" sz="1600" dirty="0"/>
          </a:p>
          <a:p>
            <a:pPr marL="285750" indent="-285750">
              <a:buClr>
                <a:srgbClr val="FFC000"/>
              </a:buClr>
              <a:buFont typeface="Arial" panose="020B0604020202020204" pitchFamily="34" charset="0"/>
              <a:buChar char="•"/>
            </a:pPr>
            <a:r>
              <a:rPr lang="en-GB" sz="1600" dirty="0" smtClean="0"/>
              <a:t>High </a:t>
            </a:r>
            <a:r>
              <a:rPr lang="en-GB" sz="1600" dirty="0"/>
              <a:t>skills, relatively low pay are organizational conditions that apply to ITO workers generally in Sri Lanka. However, mostly, high skilled and high paid migrant ITO workers are hired by the employing companies in the UAE. </a:t>
            </a:r>
          </a:p>
        </p:txBody>
      </p:sp>
      <p:sp>
        <p:nvSpPr>
          <p:cNvPr id="4" name="Rectangle 3"/>
          <p:cNvSpPr/>
          <p:nvPr/>
        </p:nvSpPr>
        <p:spPr>
          <a:xfrm>
            <a:off x="323528" y="260648"/>
            <a:ext cx="5764014" cy="523220"/>
          </a:xfrm>
          <a:prstGeom prst="rect">
            <a:avLst/>
          </a:prstGeom>
        </p:spPr>
        <p:txBody>
          <a:bodyPr wrap="none">
            <a:spAutoFit/>
          </a:bodyPr>
          <a:lstStyle/>
          <a:p>
            <a:pPr>
              <a:spcBef>
                <a:spcPct val="20000"/>
              </a:spcBef>
              <a:buClr>
                <a:srgbClr val="FFC000"/>
              </a:buClr>
            </a:pPr>
            <a:r>
              <a:rPr lang="en-GB" sz="2800" b="1" dirty="0">
                <a:solidFill>
                  <a:schemeClr val="tx2">
                    <a:lumMod val="75000"/>
                  </a:schemeClr>
                </a:solidFill>
              </a:rPr>
              <a:t>Conclusions And </a:t>
            </a:r>
            <a:r>
              <a:rPr lang="en-GB" sz="2800" b="1" dirty="0" smtClean="0">
                <a:solidFill>
                  <a:schemeClr val="tx2">
                    <a:lumMod val="75000"/>
                  </a:schemeClr>
                </a:solidFill>
              </a:rPr>
              <a:t>Recommendations 2</a:t>
            </a:r>
            <a:endParaRPr lang="en-GB" sz="2800" b="1" dirty="0">
              <a:solidFill>
                <a:schemeClr val="tx2">
                  <a:lumMod val="75000"/>
                </a:schemeClr>
              </a:solidFill>
            </a:endParaRPr>
          </a:p>
        </p:txBody>
      </p:sp>
    </p:spTree>
    <p:extLst>
      <p:ext uri="{BB962C8B-B14F-4D97-AF65-F5344CB8AC3E}">
        <p14:creationId xmlns:p14="http://schemas.microsoft.com/office/powerpoint/2010/main" val="18346275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80728"/>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Content Placeholder 2"/>
          <p:cNvSpPr txBox="1">
            <a:spLocks/>
          </p:cNvSpPr>
          <p:nvPr/>
        </p:nvSpPr>
        <p:spPr>
          <a:xfrm>
            <a:off x="238892" y="1268760"/>
            <a:ext cx="8562975" cy="46207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Clr>
                <a:srgbClr val="FFC000"/>
              </a:buClr>
              <a:buFont typeface="Arial" pitchFamily="34" charset="0"/>
              <a:buChar char="•"/>
            </a:pPr>
            <a:endParaRPr lang="en-US" sz="1800" dirty="0">
              <a:solidFill>
                <a:schemeClr val="bg2">
                  <a:lumMod val="10000"/>
                </a:schemeClr>
              </a:solidFill>
            </a:endParaRPr>
          </a:p>
        </p:txBody>
      </p:sp>
      <p:sp>
        <p:nvSpPr>
          <p:cNvPr id="6" name="TextBox 5"/>
          <p:cNvSpPr txBox="1"/>
          <p:nvPr/>
        </p:nvSpPr>
        <p:spPr>
          <a:xfrm>
            <a:off x="395536" y="2348880"/>
            <a:ext cx="8032450" cy="830997"/>
          </a:xfrm>
          <a:prstGeom prst="rect">
            <a:avLst/>
          </a:prstGeom>
          <a:noFill/>
        </p:spPr>
        <p:txBody>
          <a:bodyPr wrap="square" rtlCol="0">
            <a:spAutoFit/>
          </a:bodyPr>
          <a:lstStyle/>
          <a:p>
            <a:pPr algn="ctr">
              <a:spcBef>
                <a:spcPct val="20000"/>
              </a:spcBef>
              <a:buClr>
                <a:srgbClr val="FFC000"/>
              </a:buClr>
            </a:pPr>
            <a:r>
              <a:rPr lang="en-GB" sz="4800" b="1" dirty="0" smtClean="0"/>
              <a:t>Future Research Direction  </a:t>
            </a:r>
            <a:endParaRPr lang="en-GB" sz="4800" b="1" dirty="0"/>
          </a:p>
        </p:txBody>
      </p:sp>
      <p:sp>
        <p:nvSpPr>
          <p:cNvPr id="2" name="Rectangle 1"/>
          <p:cNvSpPr/>
          <p:nvPr/>
        </p:nvSpPr>
        <p:spPr>
          <a:xfrm>
            <a:off x="238892" y="116632"/>
            <a:ext cx="8941620" cy="369332"/>
          </a:xfrm>
          <a:prstGeom prst="rect">
            <a:avLst/>
          </a:prstGeom>
        </p:spPr>
        <p:txBody>
          <a:bodyPr wrap="square">
            <a:spAutoFit/>
          </a:bodyPr>
          <a:lstStyle/>
          <a:p>
            <a:r>
              <a:rPr lang="en-GB" dirty="0"/>
              <a:t> </a:t>
            </a:r>
            <a:endParaRPr lang="en-GB" sz="1600" dirty="0"/>
          </a:p>
        </p:txBody>
      </p:sp>
    </p:spTree>
    <p:extLst>
      <p:ext uri="{BB962C8B-B14F-4D97-AF65-F5344CB8AC3E}">
        <p14:creationId xmlns:p14="http://schemas.microsoft.com/office/powerpoint/2010/main" val="18936122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889208"/>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525344"/>
            <a:ext cx="9144000" cy="332656"/>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 name="TextBox 6"/>
          <p:cNvSpPr txBox="1"/>
          <p:nvPr/>
        </p:nvSpPr>
        <p:spPr>
          <a:xfrm>
            <a:off x="48247" y="327782"/>
            <a:ext cx="8412185" cy="523220"/>
          </a:xfrm>
          <a:prstGeom prst="rect">
            <a:avLst/>
          </a:prstGeom>
          <a:noFill/>
        </p:spPr>
        <p:txBody>
          <a:bodyPr wrap="square" rtlCol="0">
            <a:spAutoFit/>
          </a:bodyPr>
          <a:lstStyle/>
          <a:p>
            <a:r>
              <a:rPr lang="en-GB" sz="2800" b="1" dirty="0">
                <a:solidFill>
                  <a:srgbClr val="003366"/>
                </a:solidFill>
              </a:rPr>
              <a:t>Future Research Direction 2  </a:t>
            </a:r>
          </a:p>
        </p:txBody>
      </p:sp>
      <p:sp>
        <p:nvSpPr>
          <p:cNvPr id="4" name="Rectangle 3"/>
          <p:cNvSpPr/>
          <p:nvPr/>
        </p:nvSpPr>
        <p:spPr>
          <a:xfrm>
            <a:off x="251520" y="1268760"/>
            <a:ext cx="8640960" cy="4247317"/>
          </a:xfrm>
          <a:prstGeom prst="rect">
            <a:avLst/>
          </a:prstGeom>
        </p:spPr>
        <p:txBody>
          <a:bodyPr wrap="square">
            <a:spAutoFit/>
          </a:bodyPr>
          <a:lstStyle/>
          <a:p>
            <a:pPr marL="285750" lvl="0" indent="-285750" algn="just">
              <a:buClr>
                <a:srgbClr val="FFC000"/>
              </a:buClr>
              <a:buFont typeface="Arial" panose="020B0604020202020204" pitchFamily="34" charset="0"/>
              <a:buChar char="•"/>
            </a:pPr>
            <a:r>
              <a:rPr lang="en-GB" dirty="0"/>
              <a:t>To provide dependable returns (ROI via employees’ work outcomes worth the investment) to the organization, it is critical to understand how much it costs to develop a POS-based management information system (POS-ITO) in order to determine the adequate organizational support level. </a:t>
            </a:r>
          </a:p>
          <a:p>
            <a:pPr lvl="0" algn="just">
              <a:buClr>
                <a:srgbClr val="FFC000"/>
              </a:buClr>
            </a:pPr>
            <a:endParaRPr lang="en-GB" dirty="0"/>
          </a:p>
          <a:p>
            <a:pPr marL="285750" indent="-285750" algn="just">
              <a:buClr>
                <a:srgbClr val="FFC000"/>
              </a:buClr>
              <a:buFont typeface="Arial" panose="020B0604020202020204" pitchFamily="34" charset="0"/>
              <a:buChar char="•"/>
            </a:pPr>
            <a:r>
              <a:rPr lang="en-GB" dirty="0"/>
              <a:t>What would be a rational statistical technique that could be inherited (not part of the present scope) with the present POS-ITO model and how do the offshoring organizations can regulate and achieve the fullest impact of perceived organizational support needs to be investigated. </a:t>
            </a:r>
          </a:p>
          <a:p>
            <a:pPr algn="just">
              <a:buClr>
                <a:srgbClr val="FFC000"/>
              </a:buClr>
            </a:pPr>
            <a:endParaRPr lang="en-GB" dirty="0"/>
          </a:p>
          <a:p>
            <a:pPr marL="285750" indent="-285750" algn="just">
              <a:buClr>
                <a:srgbClr val="FFC000"/>
              </a:buClr>
              <a:buFont typeface="Arial" panose="020B0604020202020204" pitchFamily="34" charset="0"/>
              <a:buChar char="•"/>
            </a:pPr>
            <a:r>
              <a:rPr lang="en-GB" dirty="0"/>
              <a:t>researchers should examine factors to maximise the main causes of organizational support specifically in the emerging economies but not limited to organizational fairness, supervisor support and pay level satisfaction</a:t>
            </a:r>
          </a:p>
          <a:p>
            <a:endParaRPr lang="en-GB" dirty="0"/>
          </a:p>
          <a:p>
            <a:endParaRPr lang="en-GB" dirty="0"/>
          </a:p>
        </p:txBody>
      </p:sp>
    </p:spTree>
    <p:extLst>
      <p:ext uri="{BB962C8B-B14F-4D97-AF65-F5344CB8AC3E}">
        <p14:creationId xmlns:p14="http://schemas.microsoft.com/office/powerpoint/2010/main" val="14124662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889208"/>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525344"/>
            <a:ext cx="9144000" cy="332656"/>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 name="TextBox 6"/>
          <p:cNvSpPr txBox="1"/>
          <p:nvPr/>
        </p:nvSpPr>
        <p:spPr>
          <a:xfrm>
            <a:off x="82648" y="188640"/>
            <a:ext cx="8412185" cy="523220"/>
          </a:xfrm>
          <a:prstGeom prst="rect">
            <a:avLst/>
          </a:prstGeom>
          <a:noFill/>
        </p:spPr>
        <p:txBody>
          <a:bodyPr wrap="square" rtlCol="0">
            <a:spAutoFit/>
          </a:bodyPr>
          <a:lstStyle/>
          <a:p>
            <a:r>
              <a:rPr lang="en-GB" sz="2800" b="1" dirty="0">
                <a:solidFill>
                  <a:srgbClr val="003366"/>
                </a:solidFill>
              </a:rPr>
              <a:t>Future Research </a:t>
            </a:r>
            <a:r>
              <a:rPr lang="en-GB" sz="2800" b="1" dirty="0" smtClean="0">
                <a:solidFill>
                  <a:srgbClr val="003366"/>
                </a:solidFill>
              </a:rPr>
              <a:t>Direction 3   </a:t>
            </a:r>
            <a:endParaRPr lang="en-GB" sz="2800" b="1" dirty="0">
              <a:solidFill>
                <a:srgbClr val="003366"/>
              </a:solidFill>
            </a:endParaRPr>
          </a:p>
        </p:txBody>
      </p:sp>
      <p:sp>
        <p:nvSpPr>
          <p:cNvPr id="4" name="Rectangle 3"/>
          <p:cNvSpPr/>
          <p:nvPr/>
        </p:nvSpPr>
        <p:spPr>
          <a:xfrm>
            <a:off x="179512" y="1124744"/>
            <a:ext cx="8424936" cy="5078313"/>
          </a:xfrm>
          <a:prstGeom prst="rect">
            <a:avLst/>
          </a:prstGeom>
        </p:spPr>
        <p:txBody>
          <a:bodyPr wrap="square">
            <a:spAutoFit/>
          </a:bodyPr>
          <a:lstStyle/>
          <a:p>
            <a:pPr marL="285750" indent="-285750" algn="just">
              <a:buClr>
                <a:srgbClr val="FFC000"/>
              </a:buClr>
              <a:buFont typeface="Arial" panose="020B0604020202020204" pitchFamily="34" charset="0"/>
              <a:buChar char="•"/>
            </a:pPr>
            <a:r>
              <a:rPr lang="en-GB" dirty="0"/>
              <a:t>The unique differences in culture also may be included as a moderator variable in such researches. Because, yet, culture is another variable which continues to remain as a ‘black box’ for generating tangible and sizeable performance</a:t>
            </a:r>
          </a:p>
          <a:p>
            <a:endParaRPr lang="en-GB" dirty="0"/>
          </a:p>
          <a:p>
            <a:pPr marL="285750" indent="-285750" algn="just">
              <a:buClr>
                <a:srgbClr val="FFC000"/>
              </a:buClr>
              <a:buFont typeface="Arial" panose="020B0604020202020204" pitchFamily="34" charset="0"/>
              <a:buChar char="•"/>
            </a:pPr>
            <a:r>
              <a:rPr lang="en-GB" dirty="0"/>
              <a:t>The mediating variable is limited via POS-Felt obligation path. Extensive future research is necessary to recognize the impact of POS and new feasible moderators and mediators along the process.</a:t>
            </a:r>
          </a:p>
          <a:p>
            <a:endParaRPr lang="en-GB" dirty="0"/>
          </a:p>
          <a:p>
            <a:pPr marL="285750" indent="-285750" algn="just">
              <a:buClr>
                <a:srgbClr val="FFC000"/>
              </a:buClr>
              <a:buFont typeface="Arial" panose="020B0604020202020204" pitchFamily="34" charset="0"/>
              <a:buChar char="•"/>
            </a:pPr>
            <a:r>
              <a:rPr lang="en-GB" dirty="0"/>
              <a:t>It was found in this research that the application of organizational support on organizational practice directly or directly impacted the daily life of knowledge workers in Sri Lank and UAE. Yet, it is arguably important to figure out what percentage of the organization produces adequate organizational support. </a:t>
            </a:r>
          </a:p>
          <a:p>
            <a:pPr marL="285750" indent="-285750" algn="just">
              <a:buClr>
                <a:srgbClr val="FFC000"/>
              </a:buClr>
              <a:buFont typeface="Arial" panose="020B0604020202020204" pitchFamily="34" charset="0"/>
              <a:buChar char="•"/>
            </a:pPr>
            <a:endParaRPr lang="en-GB" dirty="0"/>
          </a:p>
          <a:p>
            <a:pPr marL="285750" indent="-285750" algn="just">
              <a:buClr>
                <a:srgbClr val="FFC000"/>
              </a:buClr>
              <a:buFont typeface="Arial" panose="020B0604020202020204" pitchFamily="34" charset="0"/>
              <a:buChar char="•"/>
            </a:pPr>
            <a:r>
              <a:rPr lang="en-GB" dirty="0"/>
              <a:t>Multi-level variance analysis can be performed selectively to examine how the POS based ITO practices may impact employees’ perception of their work organization support, which in turn, influence their work performance, ultimately make a potential difference in the overall organizational performance</a:t>
            </a:r>
          </a:p>
          <a:p>
            <a:endParaRPr lang="en-GB" dirty="0"/>
          </a:p>
        </p:txBody>
      </p:sp>
    </p:spTree>
    <p:extLst>
      <p:ext uri="{BB962C8B-B14F-4D97-AF65-F5344CB8AC3E}">
        <p14:creationId xmlns:p14="http://schemas.microsoft.com/office/powerpoint/2010/main" val="3065322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34470"/>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013161"/>
            <a:ext cx="9144000" cy="844839"/>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 name="AutoShape 2" descr="data:image/jpeg;base64,/9j/4AAQSkZJRgABAQAAAQABAAD/2wCEAAkGBxQTEhQUExQVFBQXGCAaGBgXFxccHBwYHB4fGhgXHRgcHCggHBwlHBwcITEiJSkrLi4uGB8zODMsNygtLiwBCgoKDg0OGhAQFCwcHCQsLCwsLCwsLCwsLCwsLCwsLCwsLCwsLCwsLCwsLCwsLCwsLCwsLCwsLCwsLCwsLCwsLP/AABEIAKsBJgMBIgACEQEDEQH/xAAcAAABBQEBAQAAAAAAAAAAAAADAQIEBgcFAAj/xABIEAACAAQBBwkHAwMCBAQHAAABAgADBBEhBRIiMUFysQYTMlFhcYGywQcjQpGhwtEUM4JSYuEk8ENTkqIWNHOTFRclNWPT8f/EABYBAQEBAAAAAAAAAAAAAAAAAAABAv/EAB4RAQEBAAIDAQEBAAAAAAAAAAABERIxIUFRYaEC/9oADAMBAAIRAxEAPwC20y6978D0gyjT/jxP+ISlGHieJgssaTeHqfWMKcw6O96E+kGm4Kx/tPAw22knifpb1gs4aJ7cPnhBBVWPUwwO83mMFAhKUaI8T8yTFDkGmd0cW/EPmjob32sfSElDSbuA+Vz6xxcq8sKKQ6q9QhcE3SXeY2ojooCRidsB35uCseoE/SCy1wEUjKHtFkqrf6SvKlSM/wDT5q44Xu7jCLLyb5S01ahenfOzekpFnXquvhrFx2xR05A6W9+B6QttMbh4rC0uo77eYw4DT/jxP+IgSo1DeTzrB1WB1IwXfXzA+kSFEUR6JdBe4Q9Om3cvrC0S+7l7o4CFlDTfw4QA540pe99jwtUug+6eEPnjSl7x8jQtUNB908ID1oDIGL732rEu0AkDF977VgBTBprutxSEql0fEcRBZg013W4pDawaJihGWAU40fFvMYmMIjUw0f5N5miAIGm26vF4ZUDFN77Wg+bpndHFobUjAbw+uHrABqE0WHYeEMXEA9cSGWAU/QTdHARRHljpdjH0PrA2GmN0/Qj8xIlri+/9iQOYumu63FfxEEaoHR3l+rAeseZILVDR7ip+TAx5xAc+SNBN1eAgSLi+99qxKkrogdWHyw9IFbSbuB4j0iCHNXTG63FYBUjAby+YRNnriveR9CfSI9Yui3YL/LEcIKjOISDTFxj0EdKmGivcILI1tvDyrDZYsAOoQ+n1E9bH6G3pAF+Nd1uK/wCYLNGA3l8wgadI9ij6k/iDP8O9wBPpASJccXKHKKVTrKSzTah1Xm5EvGY1xrt8K67scBY64i5ay9MMxqWjCvUAXmO2MuQv9T9b9Sa+vCJuQsiyaKW7liXIvOnzSM9rf1Meio2KMB9YDmpyeqKwsa+aUlXH+kp2ITogjnZws0zAjAWF8RHUzqDJ2aB+npBY/wBCE6tfxNr23jjysqVVezCiP6elzsal1uzWAUiUh16tZw7QRY9TJfIylkurGXz80hi02f7xi2jpY6I26gIv8AKj2i5OsV/VqScMBMtj25trQ6XkemqqqTXUM+Uro9pxlWImyyNKW6qRZjhiw+dltZ50oZubmjNuotYWsWA1RXss8iZbNz9Gf0dUMVeXgrdazEsVKnsGwXvqgLRSjR/k3mMOQe8O6vF4r3InlEalHkzk5urkHNnJsN9UxNd1PebXGJBBNjTpturxaA9PHR3h+YPAZ/wb3oYO2o90AOi/bTdHCPSOnM7x5RD6QaCbo4R6QNKZvDyrFDJ40pe8fI0Oq/233TwhZw0k7z5Wj1Z+2+6eBgH2gUgYzN77Vg9oDJ6Uze+xYBkwaadzfbDa79tu6CTBpp3N6Q2uHu33TwMA5hEaRqO83mMS3iLIHS324kwDT0/4+v8AmB1IwG8vmUQU/uDdPFfzDKrUN5fOID1ojU/QTdXgIlGI1P0R2YfI2gBL0n7wfoB6QOd0k7yPoT6QX423VP1b8QOo1pvfY8QDq+g+6foLx5xHqtbo461I+keJvARJYwO83naB20zuji35gyfEOpj6H1gT9Mbp+hX8wAKhcVP93EEesAqkurDrB4RJqdX8l8wgbQEO97Hrxj0ekDQXdHCPRFdVIWm6PiT8yT6x5TC0o0V3RwggsrpN3AcT6xw+UWVphmpR0hH6l9JnOKyZdipmN/dY6I6yOyC8oMtfppbMq85OdxLkyxreYVXNHdtP+YLyZyJ+mXTbnKibnTJ8z+p9EWHUig2A7zthBIoMlSqKldEwUKzPMc6TtYlpjttJ+moRx5EpsqzOcmZy5PRvdy8Qahgem+0SwdQ22gfKaYa2qWgQkSZYEyqIuLgkZkm41Elgfr8MXiRKCgKoAUAAACwAGAAGwARf0No0AWygAAsAAAAAGIAA2DDVBgNPuXif8Q2lGj4sfmxPrD0Gm26vF4gdOOA3l8w/ESVgE0dEbSw9T6RJVYDM+V839HX0FauAdRLnWOtBbOJ/i1+9FjSZXTbuA4xl3tmYczRLtzXP/agjSshuXlIx1siE95RSeMX0JM7Wm99rQeYdE90DnDSl732tBJgsrdx4QCyBor3DhDafpTN77FgkkaI7hDJA0pm99qxQk7pJ3nymPVf7b7p4Qs4aSd58pj1YPdvunhEBIDI1zN4eRYkWgEjpTN77FihJnTXuPpDa39t91uBh00aaePCErh7uZungYBznXEaV8W8YlERHkjF977VgBP8AuLuNxlw2sOieyx+RBgjjTXdbikMrl0H3TwgPMIjyNR3m+jtEphEWRqO+/naIB2023V4v+YFVtaxOADYk7MCL/WCt0+9eB/zHL5U5KFTTtKLsl2WzKcQc4AEjaMdXcdYBgODyi5e01PnIM6a41hbADsJOrxt43iuSeV+Uqkf6Wl0bWDhLjDDpOcz6w/kDyVSTUzZdZJzpyWaRnqDKeWDpTEGpmBzb3vm5y4A3jRaUe7TsUD5CKM5Siy2+d71JZviGaVrsP6EYarQ6bX5ToQJtXzNTKFwQjAOAbEkES1BtbaD4a4v8yYFLliAAASSQABiNf8YzjlNlJ8oTRS0wJW4zmNwLC5zm6kFrgWuSO4Q7FxocqS6mnE6USUIOsWIKnFSNhBH/APQYlTYhZLyMtNSiQhJCq1ydbM1yzW2YnAbAAIntjEEKQMPEj5MR6R6HS8L7x+pv6x6A6DmyseoHhEiWtgIBOGie0W+eEcrlxlMyKOay9NvdpvPhwvGRB5Ny/wBZWTaw4yZJaTTdRY2E6b4gKo7z1RckXTHYvEj8RzuTWTRT00qQP+GuaTa12uc5vFrnxjpoNM7o4tGr8FN5AC83KTtjMNaFO6rmw7sW+UX5BFEP+jysc6wp6+xB2CoT4Ts0rk9pcdRi9iIEpBoL3A/OCSxpt3L9M4+sMphZE7FHCCSBi57R5QYB7jFN4+RoMTYE9QgbjSTvPlIgOWK1ZMibNfBUQk/LADtJsB2kQGSe02eaiuk0yYlESV3TJhF/oyfKNkoZQXOUalIA7gigRj/s1oHrMoPVTMRLbnG6ucYnMA7BifARstPrmb32rG71IPTumnefKYdU9Bt08ISZ017j6QtX+2+6eEZBZYwHdAqfXM3vtWDCA0+t970EUendJO8+Uw6rGg+6eENndNPHhC1h92+6eEBReTntGM6qWln0/NzCxTOR85c9b3uCAQCVIwJ2d8XmR0pm99qxjHKGRzGWkYYXqZbYdTTFv8wTGz0/Smb32LFsCThpp48I9WjQfdPCPT+nL7zwMOqRot3HhECpqER5Axmb/wBiweUdEd0Bk9KZv/YkAOb008RwPpDa5fdzNxvKYfP6Sbx8pPpDase7fdPCAVxEaSuvePG/rEomI0n4977VMRAXGmu63FfzA6tdHxX6MDBpvTXubisDrcEbsBPyxiqYwjnVVbLkyjMmsFRSRc7xAAG0m0T66oWWrO5CogLMTqCqLknuAjJ6YzssVRF2SllnOOPRUsxAA1Ga2OOwA67AFIJM2rqMqTmST7qnFg7HULXtf+t8TZRgNp1GLfkzI8qllqkoG2cCzE3Z2IILMdpx7hstHSoqFJIWXKRUlqtgo7DcntJJuScSTcwtUuA3l86woY6xFknQU9ag/MRNYREkjQUdQA+WEQRUGL732rHodbSbwPEekegJ8zUN5fMIrHLI59Xk2QdTT88jrzLEesWltnePz6RT+Wp5vKGS5p6ImshPaxQDiYk7F5pOivcD88YNJGk3gPX1gdKNFd0cILTjF977VgIuXMkyqqVzM5c5GOI2iytYg7COuIKUdfToVSbKq5aqbGozkmgAbZqAq+G0oD2x3T0l7ieA9YJUftvungYQVbK9BlSo5sSpsuhzQc8o/O5+q2uUpW1jqON+wRzplBlijR5qVcurCG7y5iG5AAJKnXe2zOGrbGg2xhZABDbQWP49Io43JTlJLr5UuagzWFxMQm5VgBhfaCGuDtB2EECle1jlDzsxaGTc5rAzbbXtoS+217ntK7VMcCZXzMjVtXKlC4dbS87UA1mlzLHWVBK9pvFg9nHJNjetn3uQTLDayza5p+Z7ybxc9jrtKfI+R3dAv6g5pa4vaZMZUtbaEU6v7T1wD2U8o6ysnz+fmq0tVDZoRQc9jZbEDUFVtfWI6fth/wDt57Zyep9I5HsQle7qm25yC/cCfuh+jSs8F1sQcG1fxh9Z+2+6eEYFkjKLScql6dU055RFIObmzHzFwBGpSI2Lltl5aSmdji7AhR1k4ev+7QwWGA03xbx4CMElza1KY1y1E2WsydmKFmNZyQ7O9r2sGXNxBxv1Y7dkSpZqZZjjTZAzD+4qCR84WCdN6aePpA8oz1WW5ZlXROsgbD1xjuTcrZQyhXOKapaUQGZQxsiopAsUAINyRsOvbaLIORJq6d5lehlViswMyUw94qm6uUxTHuBtbVqDBTvaBlmVMr+cksJirmG66iwIJAPhriySvaDWz2b9HRFgxvfNdrYAYsNEaopfLzIaUVUZMrOKiWrXcgkk3udQGsdUb9QDBu8eRY0KRSPlyYyFxSSMcM9S2w3uFc7L6iIt6VEyXJmNVNJUJe7oWClQBpkN0Mb6N22YmKPX8vZyZRlU/Ny2ltORPiDLnvzZJNyDYNe1oh+2rKjgyZANkK57Dra9lJG0CxPf3CJgu3J7lZSVWhJnAuuGYwZG7SFcAkdwjqyzjM3h5VjGMhcgq8JT1lNMpw8xc9ROUEpfSlsM6W4uRbSABUtbVcxKpMr5emyZk2UUcrMMuYgSTzizFsrAqQBcCx1kWIOMQazUHFN4+R4HXTVSW7OyqoU3ZiAAO0nARmKpyglKJ0yZKIW7GXMMk6lYkHMX+kNqaK/ljlvOynzchZfNsSBmK1wXJtnXNscQAD0bsb3sVYNooK2XOQPKmJMXVdGDC+0XG2OdlTLkilLGfMEvObRuCb2RL9EHrHzjH+TM6bRZUlyUmGxnJLmBei4YgEFT1ZxsdYtsjTeXXJs1siYqW55GDy76ic1boTszgLX2EDthnkHybyro6l1WTPVnx0SGRtV8FcAnVsvHWrR7t91uBjNeRPJugqqdLy5iVcpys4ibOWYkwBirhc/NHRFsLXUjYY0rmrSs25YhLXaxJsLXNrYmAqvtU5wZPnGXe11z7a+bztI917X7LwH2W0qpk9GUDOmO7ues5xQfJVUeBi4kAixsQRiDiCDrHaIpNHkGooqgtRETKNpnvKZmsUzgpLymbDC980kXAtjgQ9C2P013W4pA6ro9xB+RBgs3pr3EcD6QKs6D7p4GIEmRDTUd5h/3GJsyIa7d4/U39YCOw0zuji0JDyNMdqn6EfmPQExtad/2tFb9puTGnURdAc+Q4mi2uwBDW7lYt/GLLbSXx4W9YLULdGHWpFu/CIAcnMprU00mcttNASAdT6nXwa4jp0w6W9wsPSM+pA+R57hwzZNnNdXAv+nc7GAxzNl9oC7Qb3+gmK6B1IZWJIYG4IzjYgjA4Rqg9tNd1uKwSoGie3D5m0NTpjd4kfiIeW8t09Mt585JeINibtYEXsguxwGwGIOvaKnyr5aSqFGUWmVBLFZV9QziA726K/VrYbSKpyg9p0yceaoJbLnYCay3c/8Apy8QD2tc9giRyN9nLTGFRXEkk53Nk3Zjc3Mxu3q19cXPopOVsn1c6W2UJ9yGcAs3borZdiA2UDtEbrkTKS1NHKnJazqtwNjXCuvgwI8IPlDJiTpcyQwHNvKzcNl72I7QQCO0RQvZlXNTzZ+TZ2DJMzk6sGUOB2EWcdhaHYt3tCoOdyfPFrlV5z/o0ifkDFO9mFaJWTq+YdaMW6/+Eub9RGpzpQZWU6mBB7jgYwCYaillVNBzL506ZLUHNOkELdE/FnEJa2wNq1RYIXJtStZSTGFlafLIJ6hMCk/MH5Rf/bXKa1O3wkkW/uAJv8o4/tAyA1HS5OzcHlIVdhq524mXH888iLnyxrqSqyYJs5rK6rMllcWWZqAA673Ujv1WuLornKHMnZOyXTSzZpiywLbCQEPdpF2/g0anRywoKjUDYdwwEYByOr/0s6VV1EqfMkS85ZbIt1EzquxC2Ge5tfWewxoVD7U5TzBLl0tQ5ZjguYWtssoJufGw64lETLmRZuTK39fTIZshs4zZQ1qrW5z+F7Nf4bY4YxecnZck1dO0yQ4YZpuNTKbXzWXYf9i8NynygppDqJ86XLOYSVZhnYkW0RcnUdXVGN5T5QSqeuefk0lZLDTUgqjXvngKcQm0XAIN7WFoCT7Yx/8AUD/6CcXjaMljR/6fIsZhyw5HVdbNFXJAZJySyEYhHlggAqbmxA6RN74kAHbqdIts4dRA/wC1YUYryefn8uI2sc87Y9SK1j9AYm+2+SwqpDfC0nNHerEn6MI6f/hCpospS6inQT5LTDo5wVkVwQwOdsUEkEXva1ouHLfkslfIzCcyYhzpb9TbQRtU6j4HZF3yEpMqpIyZJntii08s4bbotgO+9vGI3Iwy5r1dTKcNLqHRwALZrCWqMG/uuLnwjMsuycrcxLopkmY0hLBTKllw6joXdQTYXFgc220YYaL7LchzqSlaXPGa7tzmZgc0MAoUkEgtoXNsMbRBH9ruVBIyc4vZ5rc0n8lbP7tDOx7oo3sPyJzlRNqmXRlAIhP/ADHvnHvVLf8AuRZfbVyfqqlZDyFM2XLLBpa9POaxD2+IALawx0tR2dv2VZJNPk6UHVkmOWmMrAqwLGwBBxGiFwMQZTyfPOZblX21BOP9gZvtjdUXSbw/HpGOvkp6DLNPUTFIppk7OWbbRHOqUzWNrKwZ7WOwXjXMoibmzuYKibmKUzxdc7TsCARrtbXhFvYrHK3ku7TVrKJhJrQbX+CaADoTBqNwM2/dfUCsvklylWtlsCvNVEs5s6STpI2q4viVJBx2EEHERT8qcscsS7LMoFRgb3WTOcX1dJJjJt644fJ+lyrMyitaKeYHZwJpaWJKmXgrLZs24zQNVzcA4kQGx04uiH+0cIjfqEEwyy6CY5uqFgGYBRnFVvcgWxI1RKpV92m4vARmntH5D1NRVfqqZ85wqDMLBWW1wGltqwxYgm+JtfBYg0KoGKbx8rQypW6t2qfqLQKkWaJUnnyhnC3OFL5pbNYFhcA46/GJLrAAvhfrERU1v2N9qxIk9BN0cICvSfvB+gHpEEWebMp7CPL+I9AcstZQf7vQx6JYOtbSG6eKwaZ0fED6gQFOl/Hif8QV9Q3l8wgJJQEEMAQRYgi4I2gg6xFXm8hZLAmmnVFExJP+mmuiazrlAgeC2i1JC0fQXuEaRnU72e1zEr/8UnMLDpvUajfZzp6vrDaf2RWOdNqr3YXzJeJubE5zNr7SI02X0m7l+78wWZ8O8OBPpDRy+TnJOmo8ZUvT/rbFu69sB2CO3RjQXuv88YVY9Q/tpuLwEL5DkHvG3V4tFH9o/JqaZkuvo/8AzMoi6gYsB0SB8TDUV2qeyxvUsabbq8W/MOnjo7w/MBlHJ32izWyisuZdJU5lR5Uw3MqcRbQJ0gpbN0W/q2WudYpRojvPEx56VGYMUUsNTFQSO46xHqToD/e2CoGW8kSqpWkzlzkKjVgQb4MDsItFBb2TkTFzqpnp1I0c3TsTioN80Xv0gOvCNOXpturxaPVPR8R5hAMpKKXLlrKRFWWosFAwtA8n0ktAcxETSPRUDb2CJkDp9R3m8xgOLl/kvS1brz8oM2adIEq2FrXZSCQLnA3GMQKPkBQ04LrKLsASDMZnAIGBCk5tx12vFnb9xd1uKw6p6Dbp4QBIFJ1vvfasFgUnW+99qwCT9ab32tBTAp/Sl732tBoANH+2m6OEIn7jbq8WhaToJujhCL+426vF4BlZ8O+ONoq3LT2hUuTpsqVOEx3mDOIlgHMl3tntcjbewF75pi11gwG+vmEVvltyJpsoqBOBSYosk1MGXbY3wZb7D22trgg+Ssv0k6VJCz5LiddUXOW7lcWXNOOcLi6kXEdQDTbdXi8fJdXk+XKmzKeoV5LozBZpRsbGw5yXc6JAwKYi/wAcXPkv7TqygZUqh+rkEWV84Fs1TrSbqcC5wbHULrqgN9qtQ3l8wEOIilcnvaXR1rGWCZM3nFCJNKjPXPWzKQbXt8Ovvi73gIdONBe63ywgf/EO6vF4JTnRt2sP+4iGHpnd4E/mAFU/DvL9SB6whhas4DeXzrCNBUWn6C9gH0wgHxturxb8RIldHxYfJiPSI5Om3ao+hb8wEHKsvOUDt9DHolTRHoCTK6bbq8Wgza13uAJ9IjSTpN4f7+sHbWm99rRBMQwtH0F3RwECdrKe6DSdQ7oqCSW0m7xwv6wV9cve+1oDI1v3jyrBGOknYT5SPWAlZ0OpMETdHCBTTZWPUDwg0jUO4QQ6T0n8B9L+sPnnob3oYHJOL732rCz9cvf+1oCTAqPoL3CCCBUf7abo4QWFX9xt1eLQtTq/kvmEMzwHckgDNXE4DW22OZlLlJSouM5G0l6Bz9TAnoXgrtwKm1HebzGKlVe0ikU2XPfqtmAH5sCOrERyZntOVcEkhhc4l2FrknEc3bUf6ouUaE37i7rcVharoPunhGV1XtMn511lylAuLsrHq/vHVEKb7Rqp7rnSxcfCE29+dDjRs0Ck633vtWMeblnlF+izeCy+z/8AH2wNOUuU7sQ07XjoJr/9rqi8Rsk/pS977Wg0Yl/4kyoSLtOwNxdE7R/yuowj8sMpr8cwdhSX/wDr64cRtFH+2m6OENX91txeLRiq8vcoqAA4sBhdJRwGGOjDk9o1eGOMtja2lKGoE2wVxtP1hxG0VnRG+nnWHsIxc+1Gt1OkhhcHCU41G/8Azj1RN/8Am3PGullkb8xce/MaHGpi28peR1NlCTmz00gXCTFwddNhgdo/tNx44x878rsgTsmT2ppjrMQ2mAC5VlxVXK7Dgw+ca/Se1tALTKUjEnQnBjiS2ppa9doh5c5XZMrlC1VPNtmsFbNll1JK4q6uWXV44XBi4nTC5FOXwXE4mx7Orr7otFB7QsoyZJkCpfNGAzgpddd1DsM4DsvhbC0cvlBkuVJmHmJ3Oyj0WZHlsP7WVhr7VJB7MQObNqM7OL3dyAAxY4WsPHRGb2RlpduSHtTqqVs2czVMkm5V20xc3JWYcb7bG47tcbTyc5UU9dZ5D3shzkODobrgy+ouD1x8sRIoK+ZJdZkp2luuIZSQR4iIPrOrOifD6EGEdoyjkv7WVmIZVaAj5pCzlGiTsz1+E6tIYdgjUVnqwDKQysLhlIII2EEYEQQOS2H8n87QCYdMdqn6FfzBJZ6Q/uP1x9YBNOmu63FPxBXphhIZMMegJMg4tvfasGvpL4n6W9YjUx6W8fQekGB013TxWIiTUHQfdPCJamIU46B7uOESlMUPpz0t70A9ILfSXuPp+Yj0pwO83mI9ILfTXdbisBIqToPunhEsGINQ2g3cY4GX+X9HTErn89MBIKSrMQRsLXzR879kMRapGt977ViPlTKcmTmmbMVACSbnG2awvYY2jKH5a5RrWdaGUyqTjzYziMALGa1lXC3VBqL2bVc9w1ZPCljfAmY/jeyr4ExcVZ8qe1CnTCUpmnr1Dwte/cbRVG9odbOskhDgAAJaMx6tQu3yYRdMnezmhkrdkacwBxmtcf8AQLL9ItlBTJLRVloqKAMFAA+QEXYMfl8ncq1TXdGXDXNcDtHSLTBt2R1pXsvmkAz6kawLKrMcSB0mI6+qNNl9Nu4esLUnAby8RE2in0fswpF6bzph7WVR/wBig/Ux08n8jaJR/wCXRsWGnnPgCQOkTsEWSA0h0fFvMYmqgysi06MoSRJUZp1S0G1eyJtQgWW1gBonUOyFb9wbp4rHqz9t908IA0Bk9J94eVYNAJHSmbw8qwCz9ab32tBoDUHFN77Wg0ACjHu03RwgZkKZhuqnRGsDrMPov203RwhB0zujiYIhZRybJK3MqWSCutF/qF9kBn8nKRrZ1NJNtuYo4R0K46B7xxEOZooqx5E0Tg3kAaTDBnHxH+7qt8o5lX7NqJnAAmLdWODA4grbpKesxcqfU283EwOadNd1uKQGU8pfZMnNM1PNJZQSFmAY2xOkLAG2Awt3a4xrLGR5tPMaXNRkZTiCP93HbH1pX/tzNxuBjkcpOT0isQpOQN/SwwZe4+mI7I1mpuPlKFi88svZ5OpS7y7zZKm2cBiMAdIbNevV2xR2UjXGMaNiyclOWlTQm0ts+Ve7SnuVPXbap7R43itx6A+iOSnLGnrQcxsyaTcynIztQBI2MLg6tlrgR25zaS+I+l/SPl+VNKkMpKsDcEEgg9YI1RovJf2mMpRKy7qDhNHSGBGkPiGOsY4bYDWHaPREpq5JqB5bB0bUym4MLAdGmOHieJgynT/ifqR+IjUx0R4n6mDSjpHdHEwRJm9HxA+oiUpiHMOreXzCJSQDqY4fybzGCjpjdP1I/EApDojtufmTBUOmd0cT+IDn8sMnTaikeVImc3MJWxuQCLgMpIBNiDs6hsjj8m/ZnSyADP8A9TMt8QtLHYJe3+ROrUItk46PivmESFaAdRoFXNUAKCQAAAABhYAYCC3017m+38wGmbA7zeYw8tprutxSCDzjoN3HhBZeoREqG0H3TwMSVMAko6b+HCHVXw7w/MDktpP3jyiFntim96GCpV4DSdEePEw+B0Z0B/vbAKT7wbp4iFrP233Twhl/eDdPEQtcfdvunhASIBI6UzeHlWDXiPTdKZvDyLBTqjWm99rQaI9ScU3vQwa8EAoz7te6EzveHdHEwlGfdrDC3vP4+oio9VnRMOYwGtbQbuh7mADKPS3j6QKcdNe4+n4h0o4vveimBTjpJ3nyn8QV6qN0YdangYaTHp2o90DQ6I7hF0RraUze4oojO+Wns5lTzn04Eqax6OpDolv4nDu7tcaIOk/hw/xAKnWm99rCLrL5gyvkebTOUmoyMOsfUdY7dsc+PpvLeRpNSmZOQMNh2r2g7O7V1gxjPKfkDNkLzsr3kq1zbWu8PXV3aol/ysv1S1W5sNZiRVUhTaGxsbbG6oSTZCQ6n64dsTxP1lrODqawwB/qAttx68IkigZKy3Ppr8zNaXnawDgfA4X7Y9CPRhheWDjqBI1DC9+07O+PQyj6SpTor3CDyjpN3D1/MRKXor3DgIPIOk3hwiCS7dHeH5iWjRCfWu99rRJEEEpDoLujhBJZ023V4vEakPu03F4CDS+m3cOLQEiccBvL5hB1aIk7ZvLxEHWAJTNh/JvMYdne8G63FIBTdHxbzGHE+8G63FYoPVN7t9xvKYkhohVf7b7h4GD7YB8htJ94eVYdNbSTe+1oDI1vvfasLMOkm8fI0BNDQKkbQXuhphlIdBe6GAob3n8TxEerj7t908IZ8f8AH1Eerv233TwMFSy0R6dtKZvDyLDycYBJ6UzeHkWKCVTdDf8AQwQvEeq+He9DDyYYB0raA8eJgbt7wbp4rDaU6I7zxMMY+8G4eKwC1ze7fdPCCO2JiLXftvuHhBn1nvgBSTi+99iwOoOkm8fK0elHSmbw8iQyo1pvfY0CHzGiPIbQTdHAQVoj0vQTcXgIgS+m3cPu/EBqTq3h9Tb1hb+8bdXi8DqdQ3l8whg88QUXRHy+WETZkRJYw8T5jFlxMUXlXyGlVBLSs2VMtfAaJOOwdHZqFteGN4yvKeTJ1LMKzFKn6EcCO2PoWaNPw9RHE5R0aTJTiYoYAEi+w9YOyLmpLnhhy1G0aLbdt/A4f7PXHoHWIAxthHozrb//2Q==">
            <a:hlinkClick r:id="rId3"/>
          </p:cNvPr>
          <p:cNvSpPr>
            <a:spLocks noChangeAspect="1" noChangeArrowheads="1"/>
          </p:cNvSpPr>
          <p:nvPr/>
        </p:nvSpPr>
        <p:spPr bwMode="auto">
          <a:xfrm>
            <a:off x="53975" y="-1611560"/>
            <a:ext cx="4762500" cy="2771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Rectangle 7"/>
          <p:cNvSpPr/>
          <p:nvPr/>
        </p:nvSpPr>
        <p:spPr>
          <a:xfrm>
            <a:off x="185559" y="288237"/>
            <a:ext cx="6186641" cy="523220"/>
          </a:xfrm>
          <a:prstGeom prst="rect">
            <a:avLst/>
          </a:prstGeom>
        </p:spPr>
        <p:txBody>
          <a:bodyPr wrap="square">
            <a:spAutoFit/>
          </a:bodyPr>
          <a:lstStyle/>
          <a:p>
            <a:pPr>
              <a:spcBef>
                <a:spcPct val="20000"/>
              </a:spcBef>
              <a:buClr>
                <a:srgbClr val="FFC000"/>
              </a:buClr>
            </a:pPr>
            <a:r>
              <a:rPr lang="en-GB" sz="2800" b="1" dirty="0">
                <a:solidFill>
                  <a:schemeClr val="tx2">
                    <a:lumMod val="75000"/>
                  </a:schemeClr>
                </a:solidFill>
              </a:rPr>
              <a:t>Research Problems Illustration </a:t>
            </a:r>
            <a:r>
              <a:rPr lang="en-GB" sz="2800" b="1" dirty="0" smtClean="0">
                <a:solidFill>
                  <a:schemeClr val="tx2">
                    <a:lumMod val="75000"/>
                  </a:schemeClr>
                </a:solidFill>
              </a:rPr>
              <a:t> </a:t>
            </a:r>
            <a:endParaRPr lang="en-GB" sz="2800" b="1" dirty="0">
              <a:solidFill>
                <a:schemeClr val="tx2">
                  <a:lumMod val="75000"/>
                </a:schemeClr>
              </a:solidFill>
            </a:endParaRPr>
          </a:p>
        </p:txBody>
      </p:sp>
      <p:sp>
        <p:nvSpPr>
          <p:cNvPr id="6" name="Rectangle 5"/>
          <p:cNvSpPr/>
          <p:nvPr/>
        </p:nvSpPr>
        <p:spPr>
          <a:xfrm>
            <a:off x="185558" y="1242149"/>
            <a:ext cx="8706922" cy="923330"/>
          </a:xfrm>
          <a:prstGeom prst="rect">
            <a:avLst/>
          </a:prstGeom>
          <a:noFill/>
          <a:extLst>
            <a:ext uri="{909E8E84-426E-40DD-AFC4-6F175D3DCCD1}">
              <a14:hiddenFill xmlns:a14="http://schemas.microsoft.com/office/drawing/2010/main">
                <a:solidFill>
                  <a:srgbClr val="FFFFFF"/>
                </a:solidFill>
              </a14:hiddenFill>
            </a:ext>
          </a:extLst>
        </p:spPr>
        <p:txBody>
          <a:bodyPr wrap="square">
            <a:spAutoFit/>
          </a:bodyPr>
          <a:lstStyle/>
          <a:p>
            <a:endParaRPr lang="en-GB" dirty="0"/>
          </a:p>
          <a:p>
            <a:endParaRPr lang="en-GB" dirty="0"/>
          </a:p>
          <a:p>
            <a:endParaRPr lang="en-GB" dirty="0"/>
          </a:p>
        </p:txBody>
      </p:sp>
      <p:sp>
        <p:nvSpPr>
          <p:cNvPr id="13" name="Rectangle 12"/>
          <p:cNvSpPr/>
          <p:nvPr/>
        </p:nvSpPr>
        <p:spPr>
          <a:xfrm>
            <a:off x="149212" y="1052736"/>
            <a:ext cx="6799052" cy="4555093"/>
          </a:xfrm>
          <a:prstGeom prst="rect">
            <a:avLst/>
          </a:prstGeom>
        </p:spPr>
        <p:txBody>
          <a:bodyPr wrap="square">
            <a:spAutoFit/>
          </a:bodyPr>
          <a:lstStyle/>
          <a:p>
            <a:pPr marL="285750" indent="-285750" algn="just">
              <a:buClr>
                <a:srgbClr val="FFC000"/>
              </a:buClr>
              <a:buFont typeface="Arial" panose="020B0604020202020204" pitchFamily="34" charset="0"/>
              <a:buChar char="•"/>
            </a:pPr>
            <a:endParaRPr lang="en-GB" sz="2000" dirty="0" smtClean="0"/>
          </a:p>
          <a:p>
            <a:pPr marL="285750" indent="-285750" algn="just">
              <a:buClr>
                <a:srgbClr val="FFC000"/>
              </a:buClr>
              <a:buFont typeface="Arial" panose="020B0604020202020204" pitchFamily="34" charset="0"/>
              <a:buChar char="•"/>
            </a:pPr>
            <a:r>
              <a:rPr lang="en-GB" sz="2000" dirty="0" smtClean="0"/>
              <a:t>To </a:t>
            </a:r>
            <a:r>
              <a:rPr lang="en-GB" sz="2000" dirty="0"/>
              <a:t>influence employees’ work outcomes by optimising the POS in a manner that is sensitive to the socio-cultural setting</a:t>
            </a:r>
          </a:p>
          <a:p>
            <a:pPr algn="just">
              <a:buClr>
                <a:srgbClr val="FFC000"/>
              </a:buClr>
            </a:pPr>
            <a:endParaRPr lang="en-GB" sz="2400" dirty="0" smtClean="0"/>
          </a:p>
          <a:p>
            <a:pPr algn="just">
              <a:buClr>
                <a:srgbClr val="FFC000"/>
              </a:buClr>
            </a:pPr>
            <a:endParaRPr lang="en-GB" sz="2400" dirty="0" smtClean="0"/>
          </a:p>
          <a:p>
            <a:pPr marL="0" lvl="1" algn="just">
              <a:buClr>
                <a:srgbClr val="FFC000"/>
              </a:buClr>
            </a:pPr>
            <a:r>
              <a:rPr lang="en-GB" sz="2000" dirty="0"/>
              <a:t>Gap in the </a:t>
            </a:r>
            <a:r>
              <a:rPr lang="en-GB" sz="2000" dirty="0" smtClean="0"/>
              <a:t>literature</a:t>
            </a:r>
            <a:endParaRPr lang="en-GB" sz="2400" dirty="0"/>
          </a:p>
          <a:p>
            <a:pPr marL="800100" lvl="1" indent="-342900">
              <a:buClr>
                <a:srgbClr val="FFC000"/>
              </a:buClr>
              <a:buSzPct val="150000"/>
              <a:buFont typeface="Arial" panose="020B0604020202020204" pitchFamily="34" charset="0"/>
              <a:buChar char="•"/>
            </a:pPr>
            <a:r>
              <a:rPr lang="en-GB" dirty="0"/>
              <a:t>There is a paucity of research about POS and its impact in the context of developing countries</a:t>
            </a:r>
            <a:r>
              <a:rPr lang="en-GB" dirty="0" smtClean="0"/>
              <a:t>.</a:t>
            </a:r>
          </a:p>
          <a:p>
            <a:pPr marL="800100" lvl="1" indent="-342900">
              <a:buClr>
                <a:srgbClr val="FFC000"/>
              </a:buClr>
              <a:buSzPct val="150000"/>
              <a:buFont typeface="Arial" panose="020B0604020202020204" pitchFamily="34" charset="0"/>
              <a:buChar char="•"/>
            </a:pPr>
            <a:r>
              <a:rPr lang="en-GB" dirty="0"/>
              <a:t>Context matters but context changes, changing demographic and socio-cultural factors. </a:t>
            </a:r>
            <a:endParaRPr lang="en-GB" dirty="0"/>
          </a:p>
          <a:p>
            <a:pPr marL="800100" lvl="1" indent="-342900">
              <a:buClr>
                <a:srgbClr val="FFC000"/>
              </a:buClr>
              <a:buSzPct val="150000"/>
              <a:buFont typeface="Arial" panose="020B0604020202020204" pitchFamily="34" charset="0"/>
              <a:buChar char="•"/>
            </a:pPr>
            <a:r>
              <a:rPr lang="en-GB" dirty="0"/>
              <a:t>This is unfortunate because recent studies suggest that the effect of POS is contingent on demographic and socio-cultural parameters</a:t>
            </a:r>
          </a:p>
          <a:p>
            <a:pPr marL="800100" lvl="1" indent="-342900">
              <a:buClr>
                <a:srgbClr val="FFC000"/>
              </a:buClr>
              <a:buSzPct val="150000"/>
              <a:buFont typeface="Arial" panose="020B0604020202020204" pitchFamily="34" charset="0"/>
              <a:buChar char="•"/>
            </a:pPr>
            <a:r>
              <a:rPr lang="en-GB" dirty="0" smtClean="0"/>
              <a:t>This </a:t>
            </a:r>
            <a:r>
              <a:rPr lang="en-GB" dirty="0"/>
              <a:t>research will benefit Sri Lanka’s and UAE’s IT-offshoring sectors by suggesting ways to improve work outcomes</a:t>
            </a:r>
          </a:p>
        </p:txBody>
      </p:sp>
      <p:pic>
        <p:nvPicPr>
          <p:cNvPr id="3074" name="Picture 2" descr="Cartoon stick figure drawing conceptual illustration of man or businessman  thinking about problem solution or strategy.:: tasmeemME.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2805" y="1164881"/>
            <a:ext cx="2339752" cy="42862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013161"/>
            <a:ext cx="2411760" cy="83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928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68109"/>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6" name="TextBox 5"/>
          <p:cNvSpPr txBox="1"/>
          <p:nvPr/>
        </p:nvSpPr>
        <p:spPr>
          <a:xfrm>
            <a:off x="179512" y="282757"/>
            <a:ext cx="8032450" cy="523220"/>
          </a:xfrm>
          <a:prstGeom prst="rect">
            <a:avLst/>
          </a:prstGeom>
          <a:noFill/>
        </p:spPr>
        <p:txBody>
          <a:bodyPr wrap="square" rtlCol="0">
            <a:spAutoFit/>
          </a:bodyPr>
          <a:lstStyle/>
          <a:p>
            <a:pPr>
              <a:spcBef>
                <a:spcPct val="20000"/>
              </a:spcBef>
              <a:buClr>
                <a:srgbClr val="FFC000"/>
              </a:buClr>
            </a:pPr>
            <a:r>
              <a:rPr lang="en-GB" sz="2800" b="1" dirty="0">
                <a:solidFill>
                  <a:schemeClr val="tx2">
                    <a:lumMod val="75000"/>
                  </a:schemeClr>
                </a:solidFill>
              </a:rPr>
              <a:t>Research Problem </a:t>
            </a:r>
            <a:r>
              <a:rPr lang="en-GB" sz="2800" b="1" dirty="0" smtClean="0">
                <a:solidFill>
                  <a:schemeClr val="tx2">
                    <a:lumMod val="75000"/>
                  </a:schemeClr>
                </a:solidFill>
              </a:rPr>
              <a:t>and </a:t>
            </a:r>
            <a:r>
              <a:rPr lang="en-GB" sz="2800" b="1" dirty="0">
                <a:solidFill>
                  <a:schemeClr val="tx2">
                    <a:lumMod val="75000"/>
                  </a:schemeClr>
                </a:solidFill>
              </a:rPr>
              <a:t>Significance </a:t>
            </a:r>
          </a:p>
        </p:txBody>
      </p:sp>
      <p:sp>
        <p:nvSpPr>
          <p:cNvPr id="3" name="Rectangle 2"/>
          <p:cNvSpPr/>
          <p:nvPr/>
        </p:nvSpPr>
        <p:spPr>
          <a:xfrm>
            <a:off x="95533" y="1003511"/>
            <a:ext cx="8508915" cy="5078313"/>
          </a:xfrm>
          <a:prstGeom prst="rect">
            <a:avLst/>
          </a:prstGeom>
        </p:spPr>
        <p:txBody>
          <a:bodyPr wrap="square">
            <a:spAutoFit/>
          </a:bodyPr>
          <a:lstStyle/>
          <a:p>
            <a:pPr marL="342900" indent="-342900">
              <a:buClr>
                <a:srgbClr val="FFC000"/>
              </a:buClr>
              <a:buSzPct val="150000"/>
              <a:buFont typeface="Arial" panose="020B0604020202020204" pitchFamily="34" charset="0"/>
              <a:buChar char="•"/>
            </a:pPr>
            <a:endParaRPr lang="en-GB" dirty="0"/>
          </a:p>
          <a:p>
            <a:pPr marL="342900" indent="-342900" algn="just">
              <a:buClr>
                <a:srgbClr val="FFC000"/>
              </a:buClr>
              <a:buSzPct val="150000"/>
              <a:buFont typeface="Arial" panose="020B0604020202020204" pitchFamily="34" charset="0"/>
              <a:buChar char="•"/>
            </a:pPr>
            <a:r>
              <a:rPr lang="en-GB" dirty="0"/>
              <a:t>Offshoring is distancing employees from their organisations, employees </a:t>
            </a:r>
            <a:r>
              <a:rPr lang="en-GB" dirty="0" smtClean="0"/>
              <a:t>motivation is a key issue. </a:t>
            </a:r>
            <a:endParaRPr lang="en-GB" dirty="0"/>
          </a:p>
          <a:p>
            <a:pPr algn="just">
              <a:buClr>
                <a:srgbClr val="FFC000"/>
              </a:buClr>
              <a:buSzPct val="150000"/>
            </a:pPr>
            <a:r>
              <a:rPr lang="en-GB" dirty="0"/>
              <a:t> </a:t>
            </a:r>
            <a:r>
              <a:rPr lang="en-GB" dirty="0" smtClean="0"/>
              <a:t>      - </a:t>
            </a:r>
            <a:r>
              <a:rPr lang="en-GB" sz="1400" dirty="0" smtClean="0"/>
              <a:t>Offshoring </a:t>
            </a:r>
            <a:r>
              <a:rPr lang="en-GB" sz="1400" dirty="0"/>
              <a:t>involves long hours of work and effort, developing workers centric is </a:t>
            </a:r>
            <a:r>
              <a:rPr lang="en-GB" sz="1400" dirty="0" smtClean="0"/>
              <a:t>a priority</a:t>
            </a:r>
            <a:r>
              <a:rPr lang="en-GB" sz="1400" dirty="0"/>
              <a:t>.  </a:t>
            </a:r>
            <a:endParaRPr lang="en-GB" sz="1400" dirty="0" smtClean="0"/>
          </a:p>
          <a:p>
            <a:pPr>
              <a:buClr>
                <a:srgbClr val="FFC000"/>
              </a:buClr>
              <a:buSzPct val="150000"/>
            </a:pPr>
            <a:endParaRPr lang="en-GB" dirty="0"/>
          </a:p>
          <a:p>
            <a:pPr marL="342900" indent="-342900">
              <a:buClr>
                <a:srgbClr val="FFC000"/>
              </a:buClr>
              <a:buSzPct val="150000"/>
              <a:buFont typeface="Arial" panose="020B0604020202020204" pitchFamily="34" charset="0"/>
              <a:buChar char="•"/>
            </a:pPr>
            <a:r>
              <a:rPr lang="en-GB" dirty="0"/>
              <a:t>Previous research shows that POS contributes positively to work outcomes and productivity. </a:t>
            </a:r>
          </a:p>
          <a:p>
            <a:pPr>
              <a:buClr>
                <a:srgbClr val="FFC000"/>
              </a:buClr>
              <a:buSzPct val="150000"/>
            </a:pPr>
            <a:endParaRPr lang="en-GB" dirty="0"/>
          </a:p>
          <a:p>
            <a:pPr marL="342900" indent="-342900">
              <a:buClr>
                <a:srgbClr val="FFC000"/>
              </a:buClr>
              <a:buSzPct val="150000"/>
              <a:buFont typeface="Arial" panose="020B0604020202020204" pitchFamily="34" charset="0"/>
              <a:buChar char="•"/>
            </a:pPr>
            <a:r>
              <a:rPr lang="en-GB" dirty="0"/>
              <a:t>POS is widely studied in organizational research; over 350 scientific studies and Google shows an excess of 600,000 empirical references. </a:t>
            </a:r>
          </a:p>
          <a:p>
            <a:pPr marL="342900" indent="-342900">
              <a:buClr>
                <a:srgbClr val="FFC000"/>
              </a:buClr>
              <a:buSzPct val="150000"/>
              <a:buFont typeface="Arial" panose="020B0604020202020204" pitchFamily="34" charset="0"/>
              <a:buChar char="•"/>
            </a:pPr>
            <a:endParaRPr lang="en-GB" dirty="0"/>
          </a:p>
          <a:p>
            <a:pPr marL="342900" indent="-342900">
              <a:buClr>
                <a:srgbClr val="FFC000"/>
              </a:buClr>
              <a:buSzPct val="150000"/>
              <a:buFont typeface="Arial" panose="020B0604020202020204" pitchFamily="34" charset="0"/>
              <a:buChar char="•"/>
            </a:pPr>
            <a:r>
              <a:rPr lang="en-GB" dirty="0"/>
              <a:t>How far is true in the context of emerging economies; under researched e.g. the UAE and SL. </a:t>
            </a:r>
            <a:endParaRPr lang="en-GB" dirty="0" smtClean="0"/>
          </a:p>
          <a:p>
            <a:pPr>
              <a:buClr>
                <a:srgbClr val="FFC000"/>
              </a:buClr>
              <a:buSzPct val="150000"/>
            </a:pPr>
            <a:endParaRPr lang="en-GB" dirty="0"/>
          </a:p>
          <a:p>
            <a:pPr marL="342900" indent="-342900">
              <a:buClr>
                <a:srgbClr val="FFC000"/>
              </a:buClr>
              <a:buSzPct val="150000"/>
              <a:buFont typeface="Arial" panose="020B0604020202020204" pitchFamily="34" charset="0"/>
              <a:buChar char="•"/>
            </a:pPr>
            <a:r>
              <a:rPr lang="en-GB" dirty="0"/>
              <a:t>ITO is a very significant component of the global economy. </a:t>
            </a:r>
            <a:endParaRPr lang="en-GB" dirty="0" smtClean="0"/>
          </a:p>
          <a:p>
            <a:pPr marL="342900" indent="-342900">
              <a:buClr>
                <a:srgbClr val="FFC000"/>
              </a:buClr>
              <a:buSzPct val="150000"/>
              <a:buFont typeface="Arial" panose="020B0604020202020204" pitchFamily="34" charset="0"/>
              <a:buChar char="•"/>
            </a:pPr>
            <a:endParaRPr lang="en-GB" dirty="0"/>
          </a:p>
          <a:p>
            <a:pPr marL="342900" indent="-342900">
              <a:buClr>
                <a:srgbClr val="FFC000"/>
              </a:buClr>
              <a:buSzPct val="150000"/>
              <a:buFont typeface="Arial" panose="020B0604020202020204" pitchFamily="34" charset="0"/>
              <a:buChar char="•"/>
            </a:pPr>
            <a:r>
              <a:rPr lang="en-GB" dirty="0" smtClean="0"/>
              <a:t>Researcher’s </a:t>
            </a:r>
            <a:r>
              <a:rPr lang="en-GB" dirty="0"/>
              <a:t>long experience in the ITO sector both in SL and </a:t>
            </a:r>
            <a:r>
              <a:rPr lang="en-GB" dirty="0" smtClean="0"/>
              <a:t>UAE.</a:t>
            </a:r>
          </a:p>
          <a:p>
            <a:pPr>
              <a:buClr>
                <a:srgbClr val="FFC000"/>
              </a:buClr>
              <a:buSzPct val="150000"/>
            </a:pPr>
            <a:r>
              <a:rPr lang="en-GB" dirty="0"/>
              <a:t> </a:t>
            </a:r>
            <a:r>
              <a:rPr lang="en-GB" dirty="0" smtClean="0"/>
              <a:t>      Fascinating</a:t>
            </a:r>
            <a:r>
              <a:rPr lang="en-GB" dirty="0"/>
              <a:t>.   </a:t>
            </a:r>
          </a:p>
        </p:txBody>
      </p:sp>
      <p:pic>
        <p:nvPicPr>
          <p:cNvPr id="7"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37312"/>
            <a:ext cx="2195736" cy="61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421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08720"/>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 name="Rectangle 1"/>
          <p:cNvSpPr/>
          <p:nvPr/>
        </p:nvSpPr>
        <p:spPr>
          <a:xfrm>
            <a:off x="229897" y="188640"/>
            <a:ext cx="5388526" cy="523220"/>
          </a:xfrm>
          <a:prstGeom prst="rect">
            <a:avLst/>
          </a:prstGeom>
        </p:spPr>
        <p:txBody>
          <a:bodyPr wrap="none">
            <a:spAutoFit/>
          </a:bodyPr>
          <a:lstStyle/>
          <a:p>
            <a:pPr>
              <a:spcBef>
                <a:spcPct val="20000"/>
              </a:spcBef>
              <a:buClr>
                <a:srgbClr val="FFC000"/>
              </a:buClr>
            </a:pPr>
            <a:r>
              <a:rPr lang="en-SG" sz="2800" b="1" dirty="0">
                <a:solidFill>
                  <a:schemeClr val="tx2">
                    <a:lumMod val="75000"/>
                  </a:schemeClr>
                </a:solidFill>
              </a:rPr>
              <a:t>Research Approach and Methods </a:t>
            </a:r>
            <a:endParaRPr lang="en-GB" sz="2800" b="1" dirty="0">
              <a:solidFill>
                <a:srgbClr val="C00000"/>
              </a:solidFill>
            </a:endParaRPr>
          </a:p>
        </p:txBody>
      </p:sp>
      <p:sp>
        <p:nvSpPr>
          <p:cNvPr id="3" name="Rectangle 2"/>
          <p:cNvSpPr/>
          <p:nvPr/>
        </p:nvSpPr>
        <p:spPr>
          <a:xfrm>
            <a:off x="107504" y="987200"/>
            <a:ext cx="8640960" cy="4801314"/>
          </a:xfrm>
          <a:prstGeom prst="rect">
            <a:avLst/>
          </a:prstGeom>
        </p:spPr>
        <p:txBody>
          <a:bodyPr wrap="square">
            <a:spAutoFit/>
          </a:bodyPr>
          <a:lstStyle/>
          <a:p>
            <a:pPr marL="342900" indent="-342900" algn="just">
              <a:buClr>
                <a:srgbClr val="FFC000"/>
              </a:buClr>
              <a:buSzPct val="150000"/>
              <a:buFont typeface="Arial" panose="020B0604020202020204" pitchFamily="34" charset="0"/>
              <a:buChar char="•"/>
            </a:pPr>
            <a:r>
              <a:rPr lang="en-GB" dirty="0"/>
              <a:t>This research explores how the general theory of POS can be adapted to fit the context of Sri Lanka and the UAE, in a comparative study. </a:t>
            </a:r>
          </a:p>
          <a:p>
            <a:pPr marL="342900" indent="-342900" algn="just">
              <a:buClr>
                <a:srgbClr val="FFC000"/>
              </a:buClr>
              <a:buSzPct val="150000"/>
              <a:buFont typeface="Arial" panose="020B0604020202020204" pitchFamily="34" charset="0"/>
              <a:buChar char="•"/>
            </a:pPr>
            <a:endParaRPr lang="en-GB" dirty="0"/>
          </a:p>
          <a:p>
            <a:pPr marL="342900" indent="-342900" algn="just">
              <a:buClr>
                <a:srgbClr val="FFC000"/>
              </a:buClr>
              <a:buSzPct val="150000"/>
              <a:buFont typeface="Arial" panose="020B0604020202020204" pitchFamily="34" charset="0"/>
              <a:buChar char="•"/>
            </a:pPr>
            <a:r>
              <a:rPr lang="en-GB" dirty="0"/>
              <a:t>The conceptual model is based </a:t>
            </a:r>
            <a:r>
              <a:rPr lang="en-GB" dirty="0" smtClean="0"/>
              <a:t>on</a:t>
            </a:r>
          </a:p>
          <a:p>
            <a:pPr algn="just">
              <a:buClr>
                <a:srgbClr val="FFC000"/>
              </a:buClr>
              <a:buSzPct val="150000"/>
            </a:pPr>
            <a:r>
              <a:rPr lang="en-GB" dirty="0" smtClean="0"/>
              <a:t>       </a:t>
            </a:r>
            <a:r>
              <a:rPr lang="en-GB" dirty="0"/>
              <a:t>(a) CFA, with categories of observable variables and latent factors, derived from </a:t>
            </a:r>
            <a:r>
              <a:rPr lang="en-GB" dirty="0" smtClean="0"/>
              <a:t>   	 	academic </a:t>
            </a:r>
            <a:r>
              <a:rPr lang="en-GB" dirty="0"/>
              <a:t>literature, and specified in the context of Sri Lanka and UAE which in </a:t>
            </a:r>
            <a:r>
              <a:rPr lang="en-GB" dirty="0" smtClean="0"/>
              <a:t>	turn </a:t>
            </a:r>
            <a:r>
              <a:rPr lang="en-GB" dirty="0"/>
              <a:t>is used to generate </a:t>
            </a:r>
            <a:endParaRPr lang="en-GB" dirty="0"/>
          </a:p>
          <a:p>
            <a:pPr algn="just">
              <a:buClr>
                <a:srgbClr val="FFC000"/>
              </a:buClr>
              <a:buSzPct val="150000"/>
            </a:pPr>
            <a:r>
              <a:rPr lang="en-GB" dirty="0" smtClean="0"/>
              <a:t>       (</a:t>
            </a:r>
            <a:r>
              <a:rPr lang="en-GB" dirty="0"/>
              <a:t>b) SEM to test empirically the impact of POS on employee work outcomes in ITO in Sri </a:t>
            </a:r>
            <a:r>
              <a:rPr lang="en-GB" dirty="0" smtClean="0"/>
              <a:t>	Lanka </a:t>
            </a:r>
            <a:r>
              <a:rPr lang="en-GB" dirty="0"/>
              <a:t>and UAE, independently and comparatively.</a:t>
            </a:r>
          </a:p>
          <a:p>
            <a:pPr marL="342900" indent="-342900" algn="just">
              <a:buClr>
                <a:srgbClr val="FFC000"/>
              </a:buClr>
              <a:buSzPct val="150000"/>
              <a:buFont typeface="Arial" panose="020B0604020202020204" pitchFamily="34" charset="0"/>
              <a:buChar char="•"/>
            </a:pPr>
            <a:endParaRPr lang="en-GB" dirty="0"/>
          </a:p>
          <a:p>
            <a:pPr marL="342900" indent="-342900" algn="just">
              <a:buClr>
                <a:srgbClr val="FFC000"/>
              </a:buClr>
              <a:buSzPct val="150000"/>
              <a:buFont typeface="Arial" panose="020B0604020202020204" pitchFamily="34" charset="0"/>
              <a:buChar char="•"/>
            </a:pPr>
            <a:r>
              <a:rPr lang="en-GB" dirty="0"/>
              <a:t>The overall approach resembles a mix of empiricism in the choice of SEM and CFA. </a:t>
            </a:r>
          </a:p>
          <a:p>
            <a:pPr marL="342900" indent="-342900" algn="just">
              <a:buClr>
                <a:srgbClr val="FFC000"/>
              </a:buClr>
              <a:buSzPct val="150000"/>
              <a:buFont typeface="Arial" panose="020B0604020202020204" pitchFamily="34" charset="0"/>
              <a:buChar char="•"/>
            </a:pPr>
            <a:endParaRPr lang="en-GB" dirty="0"/>
          </a:p>
          <a:p>
            <a:pPr marL="342900" indent="-342900" algn="just">
              <a:buClr>
                <a:srgbClr val="FFC000"/>
              </a:buClr>
              <a:buSzPct val="150000"/>
              <a:buFont typeface="Arial" panose="020B0604020202020204" pitchFamily="34" charset="0"/>
              <a:buChar char="•"/>
            </a:pPr>
            <a:r>
              <a:rPr lang="en-GB" dirty="0"/>
              <a:t>The observables derived from the research questionnaire-that closely followed the kind of questions asked by the other researchers. </a:t>
            </a:r>
          </a:p>
          <a:p>
            <a:pPr marL="342900" indent="-342900" algn="just">
              <a:buClr>
                <a:srgbClr val="FFC000"/>
              </a:buClr>
              <a:buSzPct val="150000"/>
              <a:buFont typeface="Arial" panose="020B0604020202020204" pitchFamily="34" charset="0"/>
              <a:buChar char="•"/>
            </a:pPr>
            <a:endParaRPr lang="en-GB" dirty="0"/>
          </a:p>
          <a:p>
            <a:pPr marL="342900" indent="-342900" algn="just">
              <a:buClr>
                <a:srgbClr val="FFC000"/>
              </a:buClr>
              <a:buSzPct val="150000"/>
              <a:buFont typeface="Arial" panose="020B0604020202020204" pitchFamily="34" charset="0"/>
              <a:buChar char="•"/>
            </a:pPr>
            <a:r>
              <a:rPr lang="en-GB" dirty="0"/>
              <a:t>his phenomenon indicates that this research approach had an element of empiricism and pragmatism, although this research adopts positivism as a research philosophy</a:t>
            </a:r>
          </a:p>
        </p:txBody>
      </p:sp>
      <p:pic>
        <p:nvPicPr>
          <p:cNvPr id="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37312"/>
            <a:ext cx="2195736" cy="61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761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836712"/>
            <a:ext cx="9144000" cy="0"/>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6237312"/>
            <a:ext cx="9144000" cy="620688"/>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6" name="TextBox 5"/>
          <p:cNvSpPr txBox="1"/>
          <p:nvPr/>
        </p:nvSpPr>
        <p:spPr>
          <a:xfrm>
            <a:off x="211958" y="188640"/>
            <a:ext cx="8032450" cy="523220"/>
          </a:xfrm>
          <a:prstGeom prst="rect">
            <a:avLst/>
          </a:prstGeom>
          <a:noFill/>
        </p:spPr>
        <p:txBody>
          <a:bodyPr wrap="square" rtlCol="0">
            <a:spAutoFit/>
          </a:bodyPr>
          <a:lstStyle/>
          <a:p>
            <a:pPr>
              <a:spcBef>
                <a:spcPct val="20000"/>
              </a:spcBef>
              <a:buClr>
                <a:srgbClr val="FFC000"/>
              </a:buClr>
            </a:pPr>
            <a:r>
              <a:rPr lang="en-GB" sz="2800" b="1" dirty="0">
                <a:solidFill>
                  <a:schemeClr val="tx2">
                    <a:lumMod val="75000"/>
                  </a:schemeClr>
                </a:solidFill>
              </a:rPr>
              <a:t>Perceived Organisational Support </a:t>
            </a:r>
            <a:r>
              <a:rPr lang="en-GB" sz="2800" b="1" dirty="0" smtClean="0">
                <a:solidFill>
                  <a:schemeClr val="tx2">
                    <a:lumMod val="75000"/>
                  </a:schemeClr>
                </a:solidFill>
              </a:rPr>
              <a:t>   </a:t>
            </a:r>
            <a:endParaRPr lang="en-GB" sz="2800" b="1" dirty="0">
              <a:solidFill>
                <a:schemeClr val="tx2">
                  <a:lumMod val="75000"/>
                </a:schemeClr>
              </a:solidFill>
            </a:endParaRPr>
          </a:p>
        </p:txBody>
      </p:sp>
      <p:sp>
        <p:nvSpPr>
          <p:cNvPr id="2" name="Rectangle 1"/>
          <p:cNvSpPr/>
          <p:nvPr/>
        </p:nvSpPr>
        <p:spPr>
          <a:xfrm>
            <a:off x="138726" y="973957"/>
            <a:ext cx="8321706" cy="892552"/>
          </a:xfrm>
          <a:prstGeom prst="rect">
            <a:avLst/>
          </a:prstGeom>
        </p:spPr>
        <p:txBody>
          <a:bodyPr wrap="square">
            <a:spAutoFit/>
          </a:bodyPr>
          <a:lstStyle/>
          <a:p>
            <a:pPr marL="285750" indent="-285750" algn="just">
              <a:buClr>
                <a:srgbClr val="FFC000"/>
              </a:buClr>
              <a:buSzPct val="150000"/>
              <a:buFont typeface="Arial" panose="020B0604020202020204" pitchFamily="34" charset="0"/>
              <a:buChar char="•"/>
            </a:pPr>
            <a:r>
              <a:rPr lang="en-GB" dirty="0"/>
              <a:t>POS is defined as the employees develop global beliefs concerning the extent to which the organisation values their contributions and cares about their well-being</a:t>
            </a:r>
            <a:r>
              <a:rPr lang="en-GB" sz="1600" dirty="0"/>
              <a:t>”</a:t>
            </a:r>
          </a:p>
          <a:p>
            <a:pPr algn="just">
              <a:buClr>
                <a:srgbClr val="FFC000"/>
              </a:buClr>
              <a:buSzPct val="150000"/>
            </a:pPr>
            <a:r>
              <a:rPr lang="en-GB" sz="1600" dirty="0"/>
              <a:t>  </a:t>
            </a:r>
          </a:p>
        </p:txBody>
      </p:sp>
      <p:sp>
        <p:nvSpPr>
          <p:cNvPr id="8" name="Text Box 7"/>
          <p:cNvSpPr txBox="1">
            <a:spLocks/>
          </p:cNvSpPr>
          <p:nvPr/>
        </p:nvSpPr>
        <p:spPr>
          <a:xfrm>
            <a:off x="572710" y="2494839"/>
            <a:ext cx="1536065" cy="3479927"/>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dirty="0">
                <a:effectLst/>
                <a:ea typeface="Calibri"/>
                <a:cs typeface="Times New Roman"/>
              </a:rPr>
              <a:t>Organizational Support</a:t>
            </a:r>
          </a:p>
          <a:p>
            <a:pPr>
              <a:lnSpc>
                <a:spcPct val="115000"/>
              </a:lnSpc>
              <a:spcAft>
                <a:spcPts val="1000"/>
              </a:spcAft>
            </a:pPr>
            <a:r>
              <a:rPr lang="en-GB" sz="1100" dirty="0">
                <a:effectLst/>
                <a:ea typeface="Calibri"/>
                <a:cs typeface="Times New Roman"/>
              </a:rPr>
              <a:t> </a:t>
            </a:r>
          </a:p>
          <a:p>
            <a:pPr>
              <a:lnSpc>
                <a:spcPct val="115000"/>
              </a:lnSpc>
              <a:spcAft>
                <a:spcPts val="1000"/>
              </a:spcAft>
            </a:pPr>
            <a:r>
              <a:rPr lang="en-GB" sz="1100" dirty="0">
                <a:effectLst/>
                <a:ea typeface="Calibri"/>
                <a:cs typeface="Times New Roman"/>
              </a:rPr>
              <a:t> </a:t>
            </a:r>
          </a:p>
        </p:txBody>
      </p:sp>
      <p:cxnSp>
        <p:nvCxnSpPr>
          <p:cNvPr id="10" name="Straight Connector 9"/>
          <p:cNvCxnSpPr>
            <a:cxnSpLocks/>
          </p:cNvCxnSpPr>
          <p:nvPr/>
        </p:nvCxnSpPr>
        <p:spPr>
          <a:xfrm flipV="1">
            <a:off x="572710" y="2797226"/>
            <a:ext cx="1536065" cy="0"/>
          </a:xfrm>
          <a:prstGeom prst="line">
            <a:avLst/>
          </a:prstGeom>
        </p:spPr>
        <p:style>
          <a:lnRef idx="2">
            <a:schemeClr val="accent2"/>
          </a:lnRef>
          <a:fillRef idx="0">
            <a:schemeClr val="accent2"/>
          </a:fillRef>
          <a:effectRef idx="1">
            <a:schemeClr val="accent2"/>
          </a:effectRef>
          <a:fontRef idx="minor">
            <a:schemeClr val="tx1"/>
          </a:fontRef>
        </p:style>
      </p:cxnSp>
      <p:sp>
        <p:nvSpPr>
          <p:cNvPr id="11" name="Oval 10"/>
          <p:cNvSpPr>
            <a:spLocks/>
          </p:cNvSpPr>
          <p:nvPr/>
        </p:nvSpPr>
        <p:spPr>
          <a:xfrm>
            <a:off x="615890" y="3007118"/>
            <a:ext cx="1393825" cy="764159"/>
          </a:xfrm>
          <a:prstGeom prst="ellipse">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dirty="0">
                <a:effectLst/>
                <a:ea typeface="Calibri"/>
                <a:cs typeface="Times New Roman"/>
              </a:rPr>
              <a:t>Organizational Fairness </a:t>
            </a:r>
            <a:endParaRPr lang="en-GB" sz="1100" dirty="0">
              <a:effectLst/>
              <a:ea typeface="Calibri"/>
              <a:cs typeface="Times New Roman"/>
            </a:endParaRPr>
          </a:p>
        </p:txBody>
      </p:sp>
      <p:sp>
        <p:nvSpPr>
          <p:cNvPr id="12" name="Oval 11"/>
          <p:cNvSpPr>
            <a:spLocks/>
          </p:cNvSpPr>
          <p:nvPr/>
        </p:nvSpPr>
        <p:spPr>
          <a:xfrm>
            <a:off x="610175" y="3829324"/>
            <a:ext cx="1395730" cy="810959"/>
          </a:xfrm>
          <a:prstGeom prst="ellipse">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dirty="0">
                <a:effectLst/>
                <a:ea typeface="Calibri"/>
                <a:cs typeface="Times New Roman"/>
              </a:rPr>
              <a:t>Supervisor Support </a:t>
            </a:r>
            <a:endParaRPr lang="en-GB" sz="1100" dirty="0">
              <a:effectLst/>
              <a:ea typeface="Calibri"/>
              <a:cs typeface="Times New Roman"/>
            </a:endParaRPr>
          </a:p>
        </p:txBody>
      </p:sp>
      <p:sp>
        <p:nvSpPr>
          <p:cNvPr id="13" name="Oval 12"/>
          <p:cNvSpPr>
            <a:spLocks/>
          </p:cNvSpPr>
          <p:nvPr/>
        </p:nvSpPr>
        <p:spPr>
          <a:xfrm>
            <a:off x="634940" y="4706155"/>
            <a:ext cx="1395730" cy="810959"/>
          </a:xfrm>
          <a:prstGeom prst="ellipse">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dirty="0">
                <a:effectLst/>
                <a:ea typeface="Calibri"/>
                <a:cs typeface="Times New Roman"/>
              </a:rPr>
              <a:t>Pay level Satisfaction  </a:t>
            </a:r>
            <a:endParaRPr lang="en-GB" sz="1100" dirty="0">
              <a:effectLst/>
              <a:ea typeface="Calibri"/>
              <a:cs typeface="Times New Roman"/>
            </a:endParaRPr>
          </a:p>
        </p:txBody>
      </p:sp>
      <p:sp>
        <p:nvSpPr>
          <p:cNvPr id="14" name="Right Arrow 13"/>
          <p:cNvSpPr>
            <a:spLocks/>
          </p:cNvSpPr>
          <p:nvPr/>
        </p:nvSpPr>
        <p:spPr>
          <a:xfrm>
            <a:off x="2195736" y="4319490"/>
            <a:ext cx="406400" cy="46291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5" name="Oval 14"/>
          <p:cNvSpPr>
            <a:spLocks/>
          </p:cNvSpPr>
          <p:nvPr/>
        </p:nvSpPr>
        <p:spPr>
          <a:xfrm>
            <a:off x="2699792" y="4119764"/>
            <a:ext cx="1437005" cy="991870"/>
          </a:xfrm>
          <a:prstGeom prst="ellipse">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dirty="0">
                <a:effectLst/>
                <a:ea typeface="Calibri"/>
                <a:cs typeface="Times New Roman"/>
              </a:rPr>
              <a:t>Perceived Organizational Support  </a:t>
            </a:r>
            <a:endParaRPr lang="en-GB" sz="1100" dirty="0">
              <a:effectLst/>
              <a:ea typeface="Calibri"/>
              <a:cs typeface="Times New Roman"/>
            </a:endParaRPr>
          </a:p>
        </p:txBody>
      </p:sp>
      <p:sp>
        <p:nvSpPr>
          <p:cNvPr id="16" name="Right Arrow 15"/>
          <p:cNvSpPr>
            <a:spLocks/>
          </p:cNvSpPr>
          <p:nvPr/>
        </p:nvSpPr>
        <p:spPr>
          <a:xfrm>
            <a:off x="4276821" y="4371256"/>
            <a:ext cx="406400" cy="46291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24" name="Text Box 16"/>
          <p:cNvSpPr txBox="1">
            <a:spLocks/>
          </p:cNvSpPr>
          <p:nvPr/>
        </p:nvSpPr>
        <p:spPr>
          <a:xfrm>
            <a:off x="4934054" y="1875527"/>
            <a:ext cx="1767840" cy="418084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100" dirty="0">
                <a:effectLst/>
                <a:ea typeface="Calibri"/>
                <a:cs typeface="Times New Roman"/>
              </a:rPr>
              <a:t>Employees’ Work Outcomes</a:t>
            </a:r>
          </a:p>
          <a:p>
            <a:pPr>
              <a:lnSpc>
                <a:spcPct val="115000"/>
              </a:lnSpc>
              <a:spcAft>
                <a:spcPts val="1000"/>
              </a:spcAft>
            </a:pPr>
            <a:r>
              <a:rPr lang="en-GB" sz="1100" dirty="0">
                <a:effectLst/>
                <a:ea typeface="Calibri"/>
                <a:cs typeface="Times New Roman"/>
              </a:rPr>
              <a:t> </a:t>
            </a:r>
          </a:p>
          <a:p>
            <a:pPr>
              <a:lnSpc>
                <a:spcPct val="115000"/>
              </a:lnSpc>
              <a:spcAft>
                <a:spcPts val="1000"/>
              </a:spcAft>
            </a:pPr>
            <a:r>
              <a:rPr lang="en-GB" sz="1100" dirty="0">
                <a:effectLst/>
                <a:ea typeface="Calibri"/>
                <a:cs typeface="Times New Roman"/>
              </a:rPr>
              <a:t> </a:t>
            </a:r>
          </a:p>
        </p:txBody>
      </p:sp>
      <p:cxnSp>
        <p:nvCxnSpPr>
          <p:cNvPr id="25" name="Straight Connector 24"/>
          <p:cNvCxnSpPr>
            <a:cxnSpLocks/>
          </p:cNvCxnSpPr>
          <p:nvPr/>
        </p:nvCxnSpPr>
        <p:spPr>
          <a:xfrm>
            <a:off x="4946754" y="2314947"/>
            <a:ext cx="1753235" cy="0"/>
          </a:xfrm>
          <a:prstGeom prst="line">
            <a:avLst/>
          </a:prstGeom>
        </p:spPr>
        <p:style>
          <a:lnRef idx="2">
            <a:schemeClr val="accent2"/>
          </a:lnRef>
          <a:fillRef idx="0">
            <a:schemeClr val="accent2"/>
          </a:fillRef>
          <a:effectRef idx="1">
            <a:schemeClr val="accent2"/>
          </a:effectRef>
          <a:fontRef idx="minor">
            <a:schemeClr val="tx1"/>
          </a:fontRef>
        </p:style>
      </p:cxnSp>
      <p:sp>
        <p:nvSpPr>
          <p:cNvPr id="26" name="Oval 25"/>
          <p:cNvSpPr>
            <a:spLocks/>
          </p:cNvSpPr>
          <p:nvPr/>
        </p:nvSpPr>
        <p:spPr>
          <a:xfrm>
            <a:off x="5133444" y="2424167"/>
            <a:ext cx="1393190" cy="581660"/>
          </a:xfrm>
          <a:prstGeom prst="ellipse">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dirty="0">
                <a:effectLst/>
                <a:ea typeface="Calibri"/>
                <a:cs typeface="Times New Roman"/>
              </a:rPr>
              <a:t>Job Satisfaction </a:t>
            </a:r>
            <a:endParaRPr lang="en-GB" sz="1100" dirty="0">
              <a:effectLst/>
              <a:ea typeface="Calibri"/>
              <a:cs typeface="Times New Roman"/>
            </a:endParaRPr>
          </a:p>
        </p:txBody>
      </p:sp>
      <p:sp>
        <p:nvSpPr>
          <p:cNvPr id="27" name="Oval 26"/>
          <p:cNvSpPr>
            <a:spLocks/>
          </p:cNvSpPr>
          <p:nvPr/>
        </p:nvSpPr>
        <p:spPr>
          <a:xfrm>
            <a:off x="5133444" y="3073137"/>
            <a:ext cx="1395730" cy="872490"/>
          </a:xfrm>
          <a:prstGeom prst="ellipse">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dirty="0">
                <a:effectLst/>
                <a:ea typeface="Calibri"/>
                <a:cs typeface="Times New Roman"/>
              </a:rPr>
              <a:t>Organizational Citizenship Behaviour </a:t>
            </a:r>
            <a:endParaRPr lang="en-GB" sz="1100" dirty="0">
              <a:effectLst/>
              <a:ea typeface="Calibri"/>
              <a:cs typeface="Times New Roman"/>
            </a:endParaRPr>
          </a:p>
        </p:txBody>
      </p:sp>
      <p:sp>
        <p:nvSpPr>
          <p:cNvPr id="28" name="Oval 27"/>
          <p:cNvSpPr>
            <a:spLocks/>
          </p:cNvSpPr>
          <p:nvPr/>
        </p:nvSpPr>
        <p:spPr>
          <a:xfrm>
            <a:off x="5133444" y="4045956"/>
            <a:ext cx="1393825" cy="664846"/>
          </a:xfrm>
          <a:prstGeom prst="ellipse">
            <a:avLst/>
          </a:prstGeom>
          <a:ln>
            <a:solidFill>
              <a:srgbClr val="00B05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dirty="0">
                <a:effectLst/>
                <a:ea typeface="Calibri"/>
                <a:cs typeface="Times New Roman"/>
              </a:rPr>
              <a:t>In-role  Performance </a:t>
            </a:r>
            <a:endParaRPr lang="en-GB" sz="1100" dirty="0">
              <a:effectLst/>
              <a:ea typeface="Calibri"/>
              <a:cs typeface="Times New Roman"/>
            </a:endParaRPr>
          </a:p>
        </p:txBody>
      </p:sp>
      <p:sp>
        <p:nvSpPr>
          <p:cNvPr id="29" name="Oval 28"/>
          <p:cNvSpPr>
            <a:spLocks/>
          </p:cNvSpPr>
          <p:nvPr/>
        </p:nvSpPr>
        <p:spPr>
          <a:xfrm>
            <a:off x="5208374" y="4793987"/>
            <a:ext cx="1393825" cy="457200"/>
          </a:xfrm>
          <a:prstGeom prst="ellipse">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dirty="0">
                <a:effectLst/>
                <a:ea typeface="Calibri"/>
                <a:cs typeface="Times New Roman"/>
              </a:rPr>
              <a:t>Positive Mood  </a:t>
            </a:r>
            <a:endParaRPr lang="en-GB" sz="1100" dirty="0">
              <a:effectLst/>
              <a:ea typeface="Calibri"/>
              <a:cs typeface="Times New Roman"/>
            </a:endParaRPr>
          </a:p>
        </p:txBody>
      </p:sp>
      <p:sp>
        <p:nvSpPr>
          <p:cNvPr id="30" name="Oval 29"/>
          <p:cNvSpPr>
            <a:spLocks/>
          </p:cNvSpPr>
          <p:nvPr/>
        </p:nvSpPr>
        <p:spPr>
          <a:xfrm>
            <a:off x="5205834" y="5317227"/>
            <a:ext cx="1395730" cy="648335"/>
          </a:xfrm>
          <a:prstGeom prst="ellipse">
            <a:avLst/>
          </a:prstGeom>
          <a:ln>
            <a:solidFill>
              <a:srgbClr val="00B05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dirty="0">
                <a:effectLst/>
                <a:ea typeface="Calibri"/>
                <a:cs typeface="Times New Roman"/>
              </a:rPr>
              <a:t>Turnover Intention   </a:t>
            </a:r>
            <a:endParaRPr lang="en-GB" sz="1100" dirty="0">
              <a:effectLst/>
              <a:ea typeface="Calibri"/>
              <a:cs typeface="Times New Roman"/>
            </a:endParaRPr>
          </a:p>
        </p:txBody>
      </p:sp>
      <p:sp>
        <p:nvSpPr>
          <p:cNvPr id="31" name="Right Arrow 30"/>
          <p:cNvSpPr>
            <a:spLocks/>
          </p:cNvSpPr>
          <p:nvPr/>
        </p:nvSpPr>
        <p:spPr>
          <a:xfrm rot="5400000">
            <a:off x="3195278" y="3537151"/>
            <a:ext cx="521335" cy="50920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2" name="Oval 31"/>
          <p:cNvSpPr>
            <a:spLocks/>
          </p:cNvSpPr>
          <p:nvPr/>
        </p:nvSpPr>
        <p:spPr>
          <a:xfrm>
            <a:off x="2611125" y="1798371"/>
            <a:ext cx="1711960" cy="998855"/>
          </a:xfrm>
          <a:prstGeom prst="ellipse">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dirty="0">
                <a:effectLst/>
                <a:ea typeface="Calibri"/>
                <a:cs typeface="Times New Roman"/>
              </a:rPr>
              <a:t>Demographic and Socio-cultural Factors </a:t>
            </a:r>
            <a:endParaRPr lang="en-GB" sz="1100" dirty="0">
              <a:effectLst/>
              <a:ea typeface="Calibri"/>
              <a:cs typeface="Times New Roman"/>
            </a:endParaRPr>
          </a:p>
        </p:txBody>
      </p:sp>
      <p:sp>
        <p:nvSpPr>
          <p:cNvPr id="33" name="Right Arrow 32"/>
          <p:cNvSpPr>
            <a:spLocks/>
          </p:cNvSpPr>
          <p:nvPr/>
        </p:nvSpPr>
        <p:spPr>
          <a:xfrm rot="5400000">
            <a:off x="3215731" y="2892315"/>
            <a:ext cx="521335" cy="50920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3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37312"/>
            <a:ext cx="2195736" cy="61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5229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8129</TotalTime>
  <Words>4351</Words>
  <Application>Microsoft Office PowerPoint</Application>
  <PresentationFormat>On-screen Show (4:3)</PresentationFormat>
  <Paragraphs>832</Paragraphs>
  <Slides>55</Slides>
  <Notes>55</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asy2fana</dc:creator>
  <cp:lastModifiedBy>Mohamed Ashmel</cp:lastModifiedBy>
  <cp:revision>727</cp:revision>
  <dcterms:created xsi:type="dcterms:W3CDTF">2014-12-20T19:48:28Z</dcterms:created>
  <dcterms:modified xsi:type="dcterms:W3CDTF">2021-05-20T19:03:11Z</dcterms:modified>
</cp:coreProperties>
</file>